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4" r:id="rId1"/>
  </p:sldMasterIdLst>
  <p:notesMasterIdLst>
    <p:notesMasterId r:id="rId33"/>
  </p:notesMasterIdLst>
  <p:handoutMasterIdLst>
    <p:handoutMasterId r:id="rId34"/>
  </p:handoutMasterIdLst>
  <p:sldIdLst>
    <p:sldId id="256" r:id="rId2"/>
    <p:sldId id="296" r:id="rId3"/>
    <p:sldId id="292" r:id="rId4"/>
    <p:sldId id="329" r:id="rId5"/>
    <p:sldId id="312" r:id="rId6"/>
    <p:sldId id="259" r:id="rId7"/>
    <p:sldId id="293" r:id="rId8"/>
    <p:sldId id="282" r:id="rId9"/>
    <p:sldId id="330" r:id="rId10"/>
    <p:sldId id="281" r:id="rId11"/>
    <p:sldId id="283" r:id="rId12"/>
    <p:sldId id="303" r:id="rId13"/>
    <p:sldId id="331" r:id="rId14"/>
    <p:sldId id="317" r:id="rId15"/>
    <p:sldId id="287" r:id="rId16"/>
    <p:sldId id="284" r:id="rId17"/>
    <p:sldId id="328" r:id="rId18"/>
    <p:sldId id="308" r:id="rId19"/>
    <p:sldId id="263" r:id="rId20"/>
    <p:sldId id="320" r:id="rId21"/>
    <p:sldId id="288" r:id="rId22"/>
    <p:sldId id="266" r:id="rId23"/>
    <p:sldId id="269" r:id="rId24"/>
    <p:sldId id="299" r:id="rId25"/>
    <p:sldId id="327" r:id="rId26"/>
    <p:sldId id="274" r:id="rId27"/>
    <p:sldId id="300" r:id="rId28"/>
    <p:sldId id="318" r:id="rId29"/>
    <p:sldId id="264" r:id="rId30"/>
    <p:sldId id="333" r:id="rId31"/>
    <p:sldId id="332"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DE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9" autoAdjust="0"/>
    <p:restoredTop sz="81618" autoAdjust="0"/>
  </p:normalViewPr>
  <p:slideViewPr>
    <p:cSldViewPr snapToGrid="0">
      <p:cViewPr varScale="1">
        <p:scale>
          <a:sx n="93" d="100"/>
          <a:sy n="93" d="100"/>
        </p:scale>
        <p:origin x="1284"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1847CED-DEF3-4E7E-A9BA-2BA83A3F398F}" type="datetimeFigureOut">
              <a:rPr lang="en-US" smtClean="0"/>
              <a:t>2/28/2020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367611-A43D-4BC6-A749-8660A45CF1D7}" type="slidenum">
              <a:rPr lang="en-US" smtClean="0"/>
              <a:t>‹#›</a:t>
            </a:fld>
            <a:endParaRPr lang="en-US"/>
          </a:p>
        </p:txBody>
      </p:sp>
    </p:spTree>
    <p:extLst>
      <p:ext uri="{BB962C8B-B14F-4D97-AF65-F5344CB8AC3E}">
        <p14:creationId xmlns:p14="http://schemas.microsoft.com/office/powerpoint/2010/main" val="2897433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98CB4F-06EC-41BB-9E3C-6B20A9037832}" type="datetimeFigureOut">
              <a:rPr lang="en-US" smtClean="0"/>
              <a:t>2/28/2020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223E09-4B9F-42A3-B125-2263DA7E571B}" type="slidenum">
              <a:rPr lang="en-US" smtClean="0"/>
              <a:t>‹#›</a:t>
            </a:fld>
            <a:endParaRPr lang="en-US"/>
          </a:p>
        </p:txBody>
      </p:sp>
    </p:spTree>
    <p:extLst>
      <p:ext uri="{BB962C8B-B14F-4D97-AF65-F5344CB8AC3E}">
        <p14:creationId xmlns:p14="http://schemas.microsoft.com/office/powerpoint/2010/main" val="242682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223E09-4B9F-42A3-B125-2263DA7E571B}" type="slidenum">
              <a:rPr lang="en-US" smtClean="0"/>
              <a:t>1</a:t>
            </a:fld>
            <a:endParaRPr lang="en-US"/>
          </a:p>
        </p:txBody>
      </p:sp>
    </p:spTree>
    <p:extLst>
      <p:ext uri="{BB962C8B-B14F-4D97-AF65-F5344CB8AC3E}">
        <p14:creationId xmlns:p14="http://schemas.microsoft.com/office/powerpoint/2010/main" val="419756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r>
              <a:rPr lang="en-US" dirty="0"/>
              <a:t>Upstairs</a:t>
            </a:r>
            <a:r>
              <a:rPr lang="en-US" baseline="0" dirty="0"/>
              <a:t> brain or our wise leader goes out for a coffee to </a:t>
            </a:r>
            <a:r>
              <a:rPr lang="en-US" baseline="0" dirty="0" err="1"/>
              <a:t>starbucks</a:t>
            </a:r>
            <a:r>
              <a:rPr lang="en-US" baseline="0" dirty="0"/>
              <a:t> or to the playground….</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10</a:t>
            </a:fld>
            <a:endParaRPr lang="en-US"/>
          </a:p>
        </p:txBody>
      </p:sp>
    </p:spTree>
    <p:extLst>
      <p:ext uri="{BB962C8B-B14F-4D97-AF65-F5344CB8AC3E}">
        <p14:creationId xmlns:p14="http://schemas.microsoft.com/office/powerpoint/2010/main" val="135916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lori</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11</a:t>
            </a:fld>
            <a:endParaRPr lang="en-US"/>
          </a:p>
        </p:txBody>
      </p:sp>
    </p:spTree>
    <p:extLst>
      <p:ext uri="{BB962C8B-B14F-4D97-AF65-F5344CB8AC3E}">
        <p14:creationId xmlns:p14="http://schemas.microsoft.com/office/powerpoint/2010/main" val="291280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Nola and </a:t>
            </a:r>
            <a:r>
              <a:rPr lang="en-US" dirty="0" err="1"/>
              <a:t>lori</a:t>
            </a:r>
            <a:endParaRPr lang="en-US" dirty="0"/>
          </a:p>
          <a:p>
            <a:endParaRPr lang="en-US" dirty="0"/>
          </a:p>
          <a:p>
            <a:r>
              <a:rPr lang="en-US" dirty="0"/>
              <a:t>Watch for these signs in our</a:t>
            </a:r>
            <a:r>
              <a:rPr lang="en-US" baseline="0" dirty="0"/>
              <a:t> children ….even in our spouse or ourselves</a:t>
            </a:r>
            <a:endParaRPr lang="en-US" dirty="0"/>
          </a:p>
          <a:p>
            <a:endParaRPr lang="en-US" dirty="0"/>
          </a:p>
          <a:p>
            <a:r>
              <a:rPr lang="en-US" dirty="0"/>
              <a:t>We teach the body and brain connection to children.</a:t>
            </a:r>
          </a:p>
          <a:p>
            <a:r>
              <a:rPr lang="en-US" dirty="0"/>
              <a:t>Important that we recognize the stress response in ourselves</a:t>
            </a:r>
            <a:r>
              <a:rPr lang="en-US" baseline="0" dirty="0"/>
              <a:t> as well</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12</a:t>
            </a:fld>
            <a:endParaRPr lang="en-US"/>
          </a:p>
        </p:txBody>
      </p:sp>
    </p:spTree>
    <p:extLst>
      <p:ext uri="{BB962C8B-B14F-4D97-AF65-F5344CB8AC3E}">
        <p14:creationId xmlns:p14="http://schemas.microsoft.com/office/powerpoint/2010/main" val="236056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nola</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13</a:t>
            </a:fld>
            <a:endParaRPr lang="en-US"/>
          </a:p>
        </p:txBody>
      </p:sp>
    </p:spTree>
    <p:extLst>
      <p:ext uri="{BB962C8B-B14F-4D97-AF65-F5344CB8AC3E}">
        <p14:creationId xmlns:p14="http://schemas.microsoft.com/office/powerpoint/2010/main" val="38359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nola</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14</a:t>
            </a:fld>
            <a:endParaRPr lang="en-US"/>
          </a:p>
        </p:txBody>
      </p:sp>
    </p:spTree>
    <p:extLst>
      <p:ext uri="{BB962C8B-B14F-4D97-AF65-F5344CB8AC3E}">
        <p14:creationId xmlns:p14="http://schemas.microsoft.com/office/powerpoint/2010/main" val="1388889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Nola???   Did we want to remove this one since it duplicates</a:t>
            </a:r>
            <a:r>
              <a:rPr lang="en-US" baseline="0" dirty="0"/>
              <a:t> the video</a:t>
            </a:r>
          </a:p>
          <a:p>
            <a:endParaRPr lang="en-US" baseline="0" dirty="0"/>
          </a:p>
          <a:p>
            <a:r>
              <a:rPr lang="en-US" baseline="0" dirty="0"/>
              <a:t>I would like to keep it….as it is good visual they can have</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15</a:t>
            </a:fld>
            <a:endParaRPr lang="en-US"/>
          </a:p>
        </p:txBody>
      </p:sp>
    </p:spTree>
    <p:extLst>
      <p:ext uri="{BB962C8B-B14F-4D97-AF65-F5344CB8AC3E}">
        <p14:creationId xmlns:p14="http://schemas.microsoft.com/office/powerpoint/2010/main" val="2103091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 will explain all these</a:t>
            </a:r>
          </a:p>
        </p:txBody>
      </p:sp>
      <p:sp>
        <p:nvSpPr>
          <p:cNvPr id="4" name="Slide Number Placeholder 3"/>
          <p:cNvSpPr>
            <a:spLocks noGrp="1"/>
          </p:cNvSpPr>
          <p:nvPr>
            <p:ph type="sldNum" sz="quarter" idx="10"/>
          </p:nvPr>
        </p:nvSpPr>
        <p:spPr/>
        <p:txBody>
          <a:bodyPr/>
          <a:lstStyle/>
          <a:p>
            <a:fld id="{BD223E09-4B9F-42A3-B125-2263DA7E571B}" type="slidenum">
              <a:rPr lang="en-US" smtClean="0"/>
              <a:t>16</a:t>
            </a:fld>
            <a:endParaRPr lang="en-US"/>
          </a:p>
        </p:txBody>
      </p:sp>
    </p:spTree>
    <p:extLst>
      <p:ext uri="{BB962C8B-B14F-4D97-AF65-F5344CB8AC3E}">
        <p14:creationId xmlns:p14="http://schemas.microsoft.com/office/powerpoint/2010/main" val="2451400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Nola </a:t>
            </a:r>
          </a:p>
        </p:txBody>
      </p:sp>
      <p:sp>
        <p:nvSpPr>
          <p:cNvPr id="4" name="Slide Number Placeholder 3"/>
          <p:cNvSpPr>
            <a:spLocks noGrp="1"/>
          </p:cNvSpPr>
          <p:nvPr>
            <p:ph type="sldNum" sz="quarter" idx="10"/>
          </p:nvPr>
        </p:nvSpPr>
        <p:spPr/>
        <p:txBody>
          <a:bodyPr/>
          <a:lstStyle/>
          <a:p>
            <a:fld id="{BD223E09-4B9F-42A3-B125-2263DA7E571B}" type="slidenum">
              <a:rPr lang="en-US" smtClean="0"/>
              <a:t>17</a:t>
            </a:fld>
            <a:endParaRPr lang="en-US"/>
          </a:p>
        </p:txBody>
      </p:sp>
    </p:spTree>
    <p:extLst>
      <p:ext uri="{BB962C8B-B14F-4D97-AF65-F5344CB8AC3E}">
        <p14:creationId xmlns:p14="http://schemas.microsoft.com/office/powerpoint/2010/main" val="393048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nola</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18</a:t>
            </a:fld>
            <a:endParaRPr lang="en-US"/>
          </a:p>
        </p:txBody>
      </p:sp>
    </p:spTree>
    <p:extLst>
      <p:ext uri="{BB962C8B-B14F-4D97-AF65-F5344CB8AC3E}">
        <p14:creationId xmlns:p14="http://schemas.microsoft.com/office/powerpoint/2010/main" val="287703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nola</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19</a:t>
            </a:fld>
            <a:endParaRPr lang="en-US"/>
          </a:p>
        </p:txBody>
      </p:sp>
    </p:spTree>
    <p:extLst>
      <p:ext uri="{BB962C8B-B14F-4D97-AF65-F5344CB8AC3E}">
        <p14:creationId xmlns:p14="http://schemas.microsoft.com/office/powerpoint/2010/main" val="4349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Nola and Lori</a:t>
            </a:r>
          </a:p>
        </p:txBody>
      </p:sp>
      <p:sp>
        <p:nvSpPr>
          <p:cNvPr id="4" name="Slide Number Placeholder 3"/>
          <p:cNvSpPr>
            <a:spLocks noGrp="1"/>
          </p:cNvSpPr>
          <p:nvPr>
            <p:ph type="sldNum" sz="quarter" idx="10"/>
          </p:nvPr>
        </p:nvSpPr>
        <p:spPr/>
        <p:txBody>
          <a:bodyPr/>
          <a:lstStyle/>
          <a:p>
            <a:fld id="{BD223E09-4B9F-42A3-B125-2263DA7E571B}" type="slidenum">
              <a:rPr lang="en-US" smtClean="0"/>
              <a:t>2</a:t>
            </a:fld>
            <a:endParaRPr lang="en-US"/>
          </a:p>
        </p:txBody>
      </p:sp>
    </p:spTree>
    <p:extLst>
      <p:ext uri="{BB962C8B-B14F-4D97-AF65-F5344CB8AC3E}">
        <p14:creationId xmlns:p14="http://schemas.microsoft.com/office/powerpoint/2010/main" val="1226578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223E09-4B9F-42A3-B125-2263DA7E571B}" type="slidenum">
              <a:rPr lang="en-US" smtClean="0"/>
              <a:t>20</a:t>
            </a:fld>
            <a:endParaRPr lang="en-US"/>
          </a:p>
        </p:txBody>
      </p:sp>
    </p:spTree>
    <p:extLst>
      <p:ext uri="{BB962C8B-B14F-4D97-AF65-F5344CB8AC3E}">
        <p14:creationId xmlns:p14="http://schemas.microsoft.com/office/powerpoint/2010/main" val="344644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nola</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21</a:t>
            </a:fld>
            <a:endParaRPr lang="en-US"/>
          </a:p>
        </p:txBody>
      </p:sp>
    </p:spTree>
    <p:extLst>
      <p:ext uri="{BB962C8B-B14F-4D97-AF65-F5344CB8AC3E}">
        <p14:creationId xmlns:p14="http://schemas.microsoft.com/office/powerpoint/2010/main" val="222850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nola</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22</a:t>
            </a:fld>
            <a:endParaRPr lang="en-US"/>
          </a:p>
        </p:txBody>
      </p:sp>
    </p:spTree>
    <p:extLst>
      <p:ext uri="{BB962C8B-B14F-4D97-AF65-F5344CB8AC3E}">
        <p14:creationId xmlns:p14="http://schemas.microsoft.com/office/powerpoint/2010/main" val="2972823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lori</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23</a:t>
            </a:fld>
            <a:endParaRPr lang="en-US"/>
          </a:p>
        </p:txBody>
      </p:sp>
    </p:spTree>
    <p:extLst>
      <p:ext uri="{BB962C8B-B14F-4D97-AF65-F5344CB8AC3E}">
        <p14:creationId xmlns:p14="http://schemas.microsoft.com/office/powerpoint/2010/main" val="2176172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a:t>
            </a:r>
          </a:p>
          <a:p>
            <a:r>
              <a:rPr lang="en-US" dirty="0"/>
              <a:t>I can talk to how I work with kids regarding</a:t>
            </a:r>
            <a:r>
              <a:rPr lang="en-US" baseline="0" dirty="0"/>
              <a:t> this quote</a:t>
            </a:r>
          </a:p>
          <a:p>
            <a:r>
              <a:rPr lang="en-US" baseline="0" dirty="0"/>
              <a:t>Red thoughts/green thoughts/ challenging their thoughts/ the worry/amygdala </a:t>
            </a:r>
            <a:r>
              <a:rPr lang="en-US" baseline="0" dirty="0" err="1"/>
              <a:t>highjacker</a:t>
            </a:r>
            <a:r>
              <a:rPr lang="en-US" baseline="0" dirty="0"/>
              <a:t> bully</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24</a:t>
            </a:fld>
            <a:endParaRPr lang="en-US"/>
          </a:p>
        </p:txBody>
      </p:sp>
    </p:spTree>
    <p:extLst>
      <p:ext uri="{BB962C8B-B14F-4D97-AF65-F5344CB8AC3E}">
        <p14:creationId xmlns:p14="http://schemas.microsoft.com/office/powerpoint/2010/main" val="1691056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p:txBody>
      </p:sp>
      <p:sp>
        <p:nvSpPr>
          <p:cNvPr id="4" name="Slide Number Placeholder 3"/>
          <p:cNvSpPr>
            <a:spLocks noGrp="1"/>
          </p:cNvSpPr>
          <p:nvPr>
            <p:ph type="sldNum" sz="quarter" idx="10"/>
          </p:nvPr>
        </p:nvSpPr>
        <p:spPr/>
        <p:txBody>
          <a:bodyPr/>
          <a:lstStyle/>
          <a:p>
            <a:fld id="{BD223E09-4B9F-42A3-B125-2263DA7E571B}" type="slidenum">
              <a:rPr lang="en-US" smtClean="0"/>
              <a:t>25</a:t>
            </a:fld>
            <a:endParaRPr lang="en-US"/>
          </a:p>
        </p:txBody>
      </p:sp>
    </p:spTree>
    <p:extLst>
      <p:ext uri="{BB962C8B-B14F-4D97-AF65-F5344CB8AC3E}">
        <p14:creationId xmlns:p14="http://schemas.microsoft.com/office/powerpoint/2010/main" val="426732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and </a:t>
            </a:r>
            <a:r>
              <a:rPr lang="en-US" dirty="0" err="1"/>
              <a:t>nola</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26</a:t>
            </a:fld>
            <a:endParaRPr lang="en-US"/>
          </a:p>
        </p:txBody>
      </p:sp>
    </p:spTree>
    <p:extLst>
      <p:ext uri="{BB962C8B-B14F-4D97-AF65-F5344CB8AC3E}">
        <p14:creationId xmlns:p14="http://schemas.microsoft.com/office/powerpoint/2010/main" val="4221459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223E09-4B9F-42A3-B125-2263DA7E571B}" type="slidenum">
              <a:rPr lang="en-US" smtClean="0"/>
              <a:t>27</a:t>
            </a:fld>
            <a:endParaRPr lang="en-US"/>
          </a:p>
        </p:txBody>
      </p:sp>
    </p:spTree>
    <p:extLst>
      <p:ext uri="{BB962C8B-B14F-4D97-AF65-F5344CB8AC3E}">
        <p14:creationId xmlns:p14="http://schemas.microsoft.com/office/powerpoint/2010/main" val="359470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223E09-4B9F-42A3-B125-2263DA7E571B}" type="slidenum">
              <a:rPr lang="en-US" smtClean="0"/>
              <a:t>28</a:t>
            </a:fld>
            <a:endParaRPr lang="en-US"/>
          </a:p>
        </p:txBody>
      </p:sp>
    </p:spTree>
    <p:extLst>
      <p:ext uri="{BB962C8B-B14F-4D97-AF65-F5344CB8AC3E}">
        <p14:creationId xmlns:p14="http://schemas.microsoft.com/office/powerpoint/2010/main" val="1537325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 I can do this piece. </a:t>
            </a:r>
          </a:p>
          <a:p>
            <a:r>
              <a:rPr lang="en-US" dirty="0"/>
              <a:t>HALT acronym as well ….</a:t>
            </a:r>
          </a:p>
          <a:p>
            <a:endParaRPr lang="en-US" dirty="0"/>
          </a:p>
          <a:p>
            <a:r>
              <a:rPr lang="en-US" dirty="0"/>
              <a:t>Practice mindful and self care strategies-train your brain and body</a:t>
            </a:r>
          </a:p>
          <a:p>
            <a:r>
              <a:rPr lang="en-US" dirty="0"/>
              <a:t>Notice your bodies reactions to stress and conflict and implement strategies at that time</a:t>
            </a:r>
          </a:p>
          <a:p>
            <a:r>
              <a:rPr lang="en-US" dirty="0"/>
              <a:t>Problem solve (combat cognitive rigidity)</a:t>
            </a:r>
          </a:p>
          <a:p>
            <a:r>
              <a:rPr lang="en-US" dirty="0"/>
              <a:t>Sleep </a:t>
            </a:r>
          </a:p>
          <a:p>
            <a:r>
              <a:rPr lang="en-US" dirty="0"/>
              <a:t>Exercise</a:t>
            </a:r>
          </a:p>
          <a:p>
            <a:r>
              <a:rPr lang="en-US" dirty="0"/>
              <a:t>Drink water/eat</a:t>
            </a:r>
          </a:p>
          <a:p>
            <a:r>
              <a:rPr lang="en-US" dirty="0"/>
              <a:t>Find joy</a:t>
            </a:r>
          </a:p>
          <a:p>
            <a:r>
              <a:rPr lang="en-US" dirty="0"/>
              <a:t>Connect !!!!</a:t>
            </a:r>
          </a:p>
          <a:p>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29</a:t>
            </a:fld>
            <a:endParaRPr lang="en-US"/>
          </a:p>
        </p:txBody>
      </p:sp>
    </p:spTree>
    <p:extLst>
      <p:ext uri="{BB962C8B-B14F-4D97-AF65-F5344CB8AC3E}">
        <p14:creationId xmlns:p14="http://schemas.microsoft.com/office/powerpoint/2010/main" val="246908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Nola</a:t>
            </a:r>
          </a:p>
        </p:txBody>
      </p:sp>
      <p:sp>
        <p:nvSpPr>
          <p:cNvPr id="4" name="Slide Number Placeholder 3"/>
          <p:cNvSpPr>
            <a:spLocks noGrp="1"/>
          </p:cNvSpPr>
          <p:nvPr>
            <p:ph type="sldNum" sz="quarter" idx="10"/>
          </p:nvPr>
        </p:nvSpPr>
        <p:spPr/>
        <p:txBody>
          <a:bodyPr/>
          <a:lstStyle/>
          <a:p>
            <a:fld id="{BD223E09-4B9F-42A3-B125-2263DA7E571B}" type="slidenum">
              <a:rPr lang="en-US" smtClean="0"/>
              <a:t>3</a:t>
            </a:fld>
            <a:endParaRPr lang="en-US"/>
          </a:p>
        </p:txBody>
      </p:sp>
    </p:spTree>
    <p:extLst>
      <p:ext uri="{BB962C8B-B14F-4D97-AF65-F5344CB8AC3E}">
        <p14:creationId xmlns:p14="http://schemas.microsoft.com/office/powerpoint/2010/main" val="1997211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closing</a:t>
            </a:r>
          </a:p>
        </p:txBody>
      </p:sp>
      <p:sp>
        <p:nvSpPr>
          <p:cNvPr id="4" name="Slide Number Placeholder 3"/>
          <p:cNvSpPr>
            <a:spLocks noGrp="1"/>
          </p:cNvSpPr>
          <p:nvPr>
            <p:ph type="sldNum" sz="quarter" idx="5"/>
          </p:nvPr>
        </p:nvSpPr>
        <p:spPr/>
        <p:txBody>
          <a:bodyPr/>
          <a:lstStyle/>
          <a:p>
            <a:fld id="{BD223E09-4B9F-42A3-B125-2263DA7E571B}" type="slidenum">
              <a:rPr lang="en-US" smtClean="0"/>
              <a:t>31</a:t>
            </a:fld>
            <a:endParaRPr lang="en-US"/>
          </a:p>
        </p:txBody>
      </p:sp>
    </p:spTree>
    <p:extLst>
      <p:ext uri="{BB962C8B-B14F-4D97-AF65-F5344CB8AC3E}">
        <p14:creationId xmlns:p14="http://schemas.microsoft.com/office/powerpoint/2010/main" val="335380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nola</a:t>
            </a:r>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4</a:t>
            </a:fld>
            <a:endParaRPr lang="en-US"/>
          </a:p>
        </p:txBody>
      </p:sp>
    </p:spTree>
    <p:extLst>
      <p:ext uri="{BB962C8B-B14F-4D97-AF65-F5344CB8AC3E}">
        <p14:creationId xmlns:p14="http://schemas.microsoft.com/office/powerpoint/2010/main" val="222808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endParaRPr lang="en-US" dirty="0"/>
          </a:p>
          <a:p>
            <a:r>
              <a:rPr lang="en-US" dirty="0"/>
              <a:t>-knowledge</a:t>
            </a:r>
            <a:r>
              <a:rPr lang="en-US" baseline="0" dirty="0"/>
              <a:t> is power….knowing better leads to doing better</a:t>
            </a:r>
          </a:p>
          <a:p>
            <a:r>
              <a:rPr lang="en-US" baseline="0" dirty="0"/>
              <a:t>-want to talk to you about the physiological response of our brains and bodies</a:t>
            </a:r>
          </a:p>
          <a:p>
            <a:r>
              <a:rPr lang="en-US" baseline="0" dirty="0"/>
              <a:t>-when working with children, I teach them the why and how of emotions and the connection between the brain and body</a:t>
            </a:r>
          </a:p>
        </p:txBody>
      </p:sp>
      <p:sp>
        <p:nvSpPr>
          <p:cNvPr id="4" name="Slide Number Placeholder 3"/>
          <p:cNvSpPr>
            <a:spLocks noGrp="1"/>
          </p:cNvSpPr>
          <p:nvPr>
            <p:ph type="sldNum" sz="quarter" idx="10"/>
          </p:nvPr>
        </p:nvSpPr>
        <p:spPr/>
        <p:txBody>
          <a:bodyPr/>
          <a:lstStyle/>
          <a:p>
            <a:fld id="{BD223E09-4B9F-42A3-B125-2263DA7E571B}" type="slidenum">
              <a:rPr lang="en-US" smtClean="0"/>
              <a:t>5</a:t>
            </a:fld>
            <a:endParaRPr lang="en-US"/>
          </a:p>
        </p:txBody>
      </p:sp>
    </p:spTree>
    <p:extLst>
      <p:ext uri="{BB962C8B-B14F-4D97-AF65-F5344CB8AC3E}">
        <p14:creationId xmlns:p14="http://schemas.microsoft.com/office/powerpoint/2010/main" val="69174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endParaRPr lang="en-US" dirty="0"/>
          </a:p>
          <a:p>
            <a:r>
              <a:rPr lang="en-US" dirty="0"/>
              <a:t>READ and then go</a:t>
            </a:r>
            <a:r>
              <a:rPr lang="en-US" baseline="0" dirty="0"/>
              <a:t> to the next slide to talk about it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6</a:t>
            </a:fld>
            <a:endParaRPr lang="en-US"/>
          </a:p>
        </p:txBody>
      </p:sp>
    </p:spTree>
    <p:extLst>
      <p:ext uri="{BB962C8B-B14F-4D97-AF65-F5344CB8AC3E}">
        <p14:creationId xmlns:p14="http://schemas.microsoft.com/office/powerpoint/2010/main" val="108486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endParaRPr lang="en-US" dirty="0"/>
          </a:p>
          <a:p>
            <a:r>
              <a:rPr lang="en-US" dirty="0"/>
              <a:t>-a survival response that is meant to keep us safe from dangers</a:t>
            </a:r>
          </a:p>
          <a:p>
            <a:r>
              <a:rPr lang="en-US" dirty="0"/>
              <a:t>-teach children that our feelings are our friends</a:t>
            </a:r>
            <a:r>
              <a:rPr lang="en-US" baseline="0" dirty="0"/>
              <a:t> however we often mistakes those more uncomfortable emotions like anger and fear for danger causing us to have the fight, flight , or freeze </a:t>
            </a:r>
          </a:p>
          <a:p>
            <a:r>
              <a:rPr lang="en-US" baseline="0" dirty="0"/>
              <a:t>-anger, fear, worry/anxiety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D223E09-4B9F-42A3-B125-2263DA7E571B}" type="slidenum">
              <a:rPr lang="en-US" smtClean="0"/>
              <a:t>7</a:t>
            </a:fld>
            <a:endParaRPr lang="en-US"/>
          </a:p>
        </p:txBody>
      </p:sp>
    </p:spTree>
    <p:extLst>
      <p:ext uri="{BB962C8B-B14F-4D97-AF65-F5344CB8AC3E}">
        <p14:creationId xmlns:p14="http://schemas.microsoft.com/office/powerpoint/2010/main" val="304998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need both the upstairs and the downstairs brain. We need that downstairs brain to work. It saves us from urgent situations. It loops our feelings into logical equations. It’s what keeps us breathing! But we don’t want it fully in control. We need the upstairs and the downstairs brain to work together. The staircase is one of the most important parts of a two-story house, and that same logic is true for the brain. When the brain’s staircase is built, the upstairs brain can monitor the strong emotions and impulses from the downstairs and make sense of them. </a:t>
            </a:r>
            <a:r>
              <a:rPr lang="en-US" sz="1200" b="0" i="0" kern="1200">
                <a:solidFill>
                  <a:schemeClr val="tx1"/>
                </a:solidFill>
                <a:effectLst/>
                <a:latin typeface="+mn-lt"/>
                <a:ea typeface="+mn-ea"/>
                <a:cs typeface="+mn-cs"/>
              </a:rPr>
              <a:t>KIDS</a:t>
            </a:r>
            <a:r>
              <a:rPr lang="en-US" sz="1200" b="0" i="0" kern="1200" baseline="0">
                <a:solidFill>
                  <a:schemeClr val="tx1"/>
                </a:solidFill>
                <a:effectLst/>
                <a:latin typeface="+mn-lt"/>
                <a:ea typeface="+mn-ea"/>
                <a:cs typeface="+mn-cs"/>
              </a:rPr>
              <a:t> NEED HELP WITH THIS!!!</a:t>
            </a:r>
            <a:endParaRPr lang="en-US" sz="1200" dirty="0"/>
          </a:p>
        </p:txBody>
      </p:sp>
      <p:sp>
        <p:nvSpPr>
          <p:cNvPr id="4" name="Slide Number Placeholder 3"/>
          <p:cNvSpPr>
            <a:spLocks noGrp="1"/>
          </p:cNvSpPr>
          <p:nvPr>
            <p:ph type="sldNum" sz="quarter" idx="10"/>
          </p:nvPr>
        </p:nvSpPr>
        <p:spPr/>
        <p:txBody>
          <a:bodyPr/>
          <a:lstStyle/>
          <a:p>
            <a:fld id="{BD223E09-4B9F-42A3-B125-2263DA7E571B}" type="slidenum">
              <a:rPr lang="en-US" smtClean="0"/>
              <a:t>8</a:t>
            </a:fld>
            <a:endParaRPr lang="en-US"/>
          </a:p>
        </p:txBody>
      </p:sp>
    </p:spTree>
    <p:extLst>
      <p:ext uri="{BB962C8B-B14F-4D97-AF65-F5344CB8AC3E}">
        <p14:creationId xmlns:p14="http://schemas.microsoft.com/office/powerpoint/2010/main" val="375957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dirty="0"/>
              <a:t>reptilian </a:t>
            </a:r>
            <a:r>
              <a:rPr lang="en-US" sz="1200" dirty="0"/>
              <a:t>brain is the old or survival part of the brain that acts out of instinct.  This is the area of the brain responsible for breathing, blinking, fight or flight reactions, and the big emotions like anger or fear. </a:t>
            </a:r>
          </a:p>
          <a:p>
            <a:r>
              <a:rPr lang="en-US" sz="1200" dirty="0"/>
              <a:t>The </a:t>
            </a:r>
            <a:r>
              <a:rPr lang="en-US" dirty="0"/>
              <a:t>thinking</a:t>
            </a:r>
            <a:r>
              <a:rPr lang="en-US" sz="1200" dirty="0"/>
              <a:t> brain or learning brain controls higher-order thinking such as imagining, planning, decision making and analytical thinking. </a:t>
            </a:r>
          </a:p>
          <a:p>
            <a:r>
              <a:rPr lang="en-US" sz="1200" dirty="0"/>
              <a:t>When the </a:t>
            </a:r>
            <a:r>
              <a:rPr lang="en-US" dirty="0"/>
              <a:t>thinking</a:t>
            </a:r>
            <a:r>
              <a:rPr lang="en-US" sz="1200" dirty="0"/>
              <a:t> brain is functioning well, one can regulate emotions and think before acting</a:t>
            </a:r>
          </a:p>
        </p:txBody>
      </p:sp>
      <p:sp>
        <p:nvSpPr>
          <p:cNvPr id="4" name="Slide Number Placeholder 3"/>
          <p:cNvSpPr>
            <a:spLocks noGrp="1"/>
          </p:cNvSpPr>
          <p:nvPr>
            <p:ph type="sldNum" sz="quarter" idx="10"/>
          </p:nvPr>
        </p:nvSpPr>
        <p:spPr/>
        <p:txBody>
          <a:bodyPr/>
          <a:lstStyle/>
          <a:p>
            <a:fld id="{BD223E09-4B9F-42A3-B125-2263DA7E571B}" type="slidenum">
              <a:rPr lang="en-US" smtClean="0"/>
              <a:t>9</a:t>
            </a:fld>
            <a:endParaRPr lang="en-US"/>
          </a:p>
        </p:txBody>
      </p:sp>
    </p:spTree>
    <p:extLst>
      <p:ext uri="{BB962C8B-B14F-4D97-AF65-F5344CB8AC3E}">
        <p14:creationId xmlns:p14="http://schemas.microsoft.com/office/powerpoint/2010/main" val="342204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2F4586-FDD9-484B-BEC7-583E5990A03C}"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15701879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F4586-FDD9-484B-BEC7-583E5990A03C}"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42552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F4586-FDD9-484B-BEC7-583E5990A03C}"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A688B-A743-47D0-88AB-5124B7D2D49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446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F4586-FDD9-484B-BEC7-583E5990A03C}"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413817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F4586-FDD9-484B-BEC7-583E5990A03C}"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A688B-A743-47D0-88AB-5124B7D2D49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8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F4586-FDD9-484B-BEC7-583E5990A03C}"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2201988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2F4586-FDD9-484B-BEC7-583E5990A03C}"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4129833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2F4586-FDD9-484B-BEC7-583E5990A03C}"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279515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2F4586-FDD9-484B-BEC7-583E5990A03C}"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378674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F4586-FDD9-484B-BEC7-583E5990A03C}"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246934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2F4586-FDD9-484B-BEC7-583E5990A03C}"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133053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2F4586-FDD9-484B-BEC7-583E5990A03C}"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52490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2F4586-FDD9-484B-BEC7-583E5990A03C}"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320215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F4586-FDD9-484B-BEC7-583E5990A03C}"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21469289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2F4586-FDD9-484B-BEC7-583E5990A03C}"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A688B-A743-47D0-88AB-5124B7D2D491}" type="slidenum">
              <a:rPr lang="en-US" smtClean="0"/>
              <a:t>‹#›</a:t>
            </a:fld>
            <a:endParaRPr lang="en-US"/>
          </a:p>
        </p:txBody>
      </p:sp>
    </p:spTree>
    <p:extLst>
      <p:ext uri="{BB962C8B-B14F-4D97-AF65-F5344CB8AC3E}">
        <p14:creationId xmlns:p14="http://schemas.microsoft.com/office/powerpoint/2010/main" val="8868163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A688B-A743-47D0-88AB-5124B7D2D491}" type="slidenum">
              <a:rPr lang="en-US" smtClean="0"/>
              <a:t>‹#›</a:t>
            </a:fld>
            <a:endParaRPr lang="en-US"/>
          </a:p>
        </p:txBody>
      </p:sp>
      <p:sp>
        <p:nvSpPr>
          <p:cNvPr id="5" name="Date Placeholder 4"/>
          <p:cNvSpPr>
            <a:spLocks noGrp="1"/>
          </p:cNvSpPr>
          <p:nvPr>
            <p:ph type="dt" sz="half" idx="10"/>
          </p:nvPr>
        </p:nvSpPr>
        <p:spPr/>
        <p:txBody>
          <a:bodyPr/>
          <a:lstStyle/>
          <a:p>
            <a:fld id="{912F4586-FDD9-484B-BEC7-583E5990A03C}" type="datetimeFigureOut">
              <a:rPr lang="en-US" smtClean="0"/>
              <a:t>2/28/2020</a:t>
            </a:fld>
            <a:endParaRPr lang="en-US"/>
          </a:p>
        </p:txBody>
      </p:sp>
    </p:spTree>
    <p:extLst>
      <p:ext uri="{BB962C8B-B14F-4D97-AF65-F5344CB8AC3E}">
        <p14:creationId xmlns:p14="http://schemas.microsoft.com/office/powerpoint/2010/main" val="104678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2F4586-FDD9-484B-BEC7-583E5990A03C}" type="datetimeFigureOut">
              <a:rPr lang="en-US" smtClean="0"/>
              <a:t>2/28/2020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DAA688B-A743-47D0-88AB-5124B7D2D491}" type="slidenum">
              <a:rPr lang="en-US" smtClean="0"/>
              <a:t>‹#›</a:t>
            </a:fld>
            <a:endParaRPr lang="en-US"/>
          </a:p>
        </p:txBody>
      </p:sp>
    </p:spTree>
    <p:extLst>
      <p:ext uri="{BB962C8B-B14F-4D97-AF65-F5344CB8AC3E}">
        <p14:creationId xmlns:p14="http://schemas.microsoft.com/office/powerpoint/2010/main" val="2946510243"/>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68" r:id="rId14"/>
    <p:sldLayoutId id="2147484169" r:id="rId15"/>
    <p:sldLayoutId id="21474841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l6etNIboyu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R5siY0cop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3386" y="1110343"/>
            <a:ext cx="9029700" cy="3289380"/>
          </a:xfrm>
        </p:spPr>
        <p:txBody>
          <a:bodyPr>
            <a:normAutofit fontScale="90000"/>
          </a:bodyPr>
          <a:lstStyle/>
          <a:p>
            <a:br>
              <a:rPr lang="en-US" dirty="0"/>
            </a:br>
            <a:br>
              <a:rPr lang="en-US" dirty="0"/>
            </a:br>
            <a:r>
              <a:rPr lang="en-US" sz="6700" dirty="0">
                <a:solidFill>
                  <a:srgbClr val="0070C0"/>
                </a:solidFill>
              </a:rPr>
              <a:t>Dealing with Big Emotions</a:t>
            </a:r>
            <a:br>
              <a:rPr lang="en-US" dirty="0"/>
            </a:br>
            <a:br>
              <a:rPr lang="en-US" dirty="0"/>
            </a:br>
            <a:r>
              <a:rPr lang="en-US" sz="3100" i="1" dirty="0">
                <a:solidFill>
                  <a:srgbClr val="0070C0"/>
                </a:solidFill>
              </a:rPr>
              <a:t>Brain Based Strategies to Deal with  Stress, </a:t>
            </a:r>
            <a:br>
              <a:rPr lang="en-US" sz="3100" i="1" dirty="0">
                <a:solidFill>
                  <a:srgbClr val="0070C0"/>
                </a:solidFill>
              </a:rPr>
            </a:br>
            <a:r>
              <a:rPr lang="en-US" sz="3100" i="1" dirty="0">
                <a:solidFill>
                  <a:srgbClr val="0070C0"/>
                </a:solidFill>
              </a:rPr>
              <a:t>Anxiety and Meltdowns</a:t>
            </a:r>
          </a:p>
        </p:txBody>
      </p:sp>
      <p:sp>
        <p:nvSpPr>
          <p:cNvPr id="3" name="Subtitle 2"/>
          <p:cNvSpPr>
            <a:spLocks noGrp="1"/>
          </p:cNvSpPr>
          <p:nvPr>
            <p:ph type="subTitle" idx="1"/>
          </p:nvPr>
        </p:nvSpPr>
        <p:spPr>
          <a:xfrm>
            <a:off x="1507067" y="4399722"/>
            <a:ext cx="8649304" cy="1886778"/>
          </a:xfrm>
        </p:spPr>
        <p:txBody>
          <a:bodyPr>
            <a:normAutofit lnSpcReduction="10000"/>
          </a:bodyPr>
          <a:lstStyle/>
          <a:p>
            <a:endParaRPr lang="en-US" sz="2400" dirty="0"/>
          </a:p>
          <a:p>
            <a:endParaRPr lang="en-US" sz="2400" dirty="0"/>
          </a:p>
          <a:p>
            <a:r>
              <a:rPr lang="en-US" sz="2400" dirty="0"/>
              <a:t>By Nola Hedstrom-Beblow, BA, BSW, MEd, RCC and </a:t>
            </a:r>
          </a:p>
          <a:p>
            <a:r>
              <a:rPr lang="en-US" sz="2400" dirty="0"/>
              <a:t>Lori Fender, </a:t>
            </a:r>
            <a:r>
              <a:rPr lang="en-US" sz="2400" dirty="0" err="1"/>
              <a:t>BEd</a:t>
            </a:r>
            <a:r>
              <a:rPr lang="en-US" sz="2400" dirty="0"/>
              <a:t>, MCC </a:t>
            </a:r>
          </a:p>
          <a:p>
            <a:endParaRPr lang="en-US" sz="2400" dirty="0"/>
          </a:p>
          <a:p>
            <a:endParaRPr lang="en-US" sz="2400" dirty="0"/>
          </a:p>
        </p:txBody>
      </p:sp>
    </p:spTree>
    <p:extLst>
      <p:ext uri="{BB962C8B-B14F-4D97-AF65-F5344CB8AC3E}">
        <p14:creationId xmlns:p14="http://schemas.microsoft.com/office/powerpoint/2010/main" val="130799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71075" y="1270000"/>
            <a:ext cx="6994358" cy="4849820"/>
          </a:xfrm>
          <a:prstGeom prst="rect">
            <a:avLst/>
          </a:prstGeom>
          <a:ln>
            <a:noFill/>
          </a:ln>
          <a:effectLst>
            <a:softEdge rad="112500"/>
          </a:effectLst>
        </p:spPr>
      </p:pic>
      <p:sp>
        <p:nvSpPr>
          <p:cNvPr id="2" name="Title 1"/>
          <p:cNvSpPr>
            <a:spLocks noGrp="1"/>
          </p:cNvSpPr>
          <p:nvPr>
            <p:ph type="title"/>
          </p:nvPr>
        </p:nvSpPr>
        <p:spPr/>
        <p:txBody>
          <a:bodyPr/>
          <a:lstStyle/>
          <a:p>
            <a:r>
              <a:rPr lang="en-US" dirty="0"/>
              <a:t>  </a:t>
            </a:r>
            <a:r>
              <a:rPr lang="en-US" dirty="0">
                <a:solidFill>
                  <a:srgbClr val="0070C0"/>
                </a:solidFill>
              </a:rPr>
              <a:t>Hand Model of the Brain</a:t>
            </a:r>
          </a:p>
        </p:txBody>
      </p:sp>
      <p:sp>
        <p:nvSpPr>
          <p:cNvPr id="4" name="TextBox 3"/>
          <p:cNvSpPr txBox="1"/>
          <p:nvPr/>
        </p:nvSpPr>
        <p:spPr>
          <a:xfrm>
            <a:off x="7933386" y="1918952"/>
            <a:ext cx="1841679" cy="367047"/>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26365" y="1556752"/>
            <a:ext cx="4586705" cy="3048000"/>
          </a:xfrm>
          <a:prstGeom prst="rect">
            <a:avLst/>
          </a:prstGeom>
        </p:spPr>
      </p:pic>
    </p:spTree>
    <p:extLst>
      <p:ext uri="{BB962C8B-B14F-4D97-AF65-F5344CB8AC3E}">
        <p14:creationId xmlns:p14="http://schemas.microsoft.com/office/powerpoint/2010/main" val="394237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a:bodyPr>
          <a:lstStyle/>
          <a:p>
            <a:br>
              <a:rPr lang="en-US" dirty="0"/>
            </a:br>
            <a:r>
              <a:rPr lang="en-US" dirty="0">
                <a:solidFill>
                  <a:srgbClr val="0070C0"/>
                </a:solidFill>
              </a:rPr>
              <a:t>Flipping Your Lid           </a:t>
            </a:r>
          </a:p>
        </p:txBody>
      </p:sp>
      <p:sp>
        <p:nvSpPr>
          <p:cNvPr id="3" name="Content Placeholder 2"/>
          <p:cNvSpPr>
            <a:spLocks noGrp="1"/>
          </p:cNvSpPr>
          <p:nvPr>
            <p:ph idx="1"/>
          </p:nvPr>
        </p:nvSpPr>
        <p:spPr/>
        <p:txBody>
          <a:bodyPr>
            <a:normAutofit/>
          </a:bodyPr>
          <a:lstStyle/>
          <a:p>
            <a:r>
              <a:rPr lang="en-US" sz="2400" dirty="0"/>
              <a:t>the amygdala takes over and blocks access to the upstairs thinking, reasoning higher-order brain. The child’s ability to think clearly is compromised.  </a:t>
            </a:r>
          </a:p>
          <a:p>
            <a:r>
              <a:rPr lang="en-US" sz="2400" dirty="0"/>
              <a:t>During this time, children often require adult support to calm themselves because the rational part of the brain is overwhelmed by emotion.</a:t>
            </a:r>
          </a:p>
          <a:p>
            <a:r>
              <a:rPr lang="en-US" sz="2400" dirty="0"/>
              <a:t>Strategies during this time should include co-regulation and empathy and limited language.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578" y="299703"/>
            <a:ext cx="3008430" cy="1860885"/>
          </a:xfrm>
          <a:prstGeom prst="rect">
            <a:avLst/>
          </a:prstGeom>
        </p:spPr>
      </p:pic>
    </p:spTree>
    <p:extLst>
      <p:ext uri="{BB962C8B-B14F-4D97-AF65-F5344CB8AC3E}">
        <p14:creationId xmlns:p14="http://schemas.microsoft.com/office/powerpoint/2010/main" val="194795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36914"/>
            <a:ext cx="10219264" cy="849085"/>
          </a:xfrm>
        </p:spPr>
        <p:txBody>
          <a:bodyPr>
            <a:normAutofit/>
          </a:bodyPr>
          <a:lstStyle/>
          <a:p>
            <a:r>
              <a:rPr lang="en-US" dirty="0">
                <a:solidFill>
                  <a:srgbClr val="0070C0"/>
                </a:solidFill>
              </a:rPr>
              <a:t>What Do We See?</a:t>
            </a:r>
          </a:p>
        </p:txBody>
      </p:sp>
      <p:sp>
        <p:nvSpPr>
          <p:cNvPr id="3" name="Content Placeholder 2"/>
          <p:cNvSpPr>
            <a:spLocks noGrp="1"/>
          </p:cNvSpPr>
          <p:nvPr>
            <p:ph idx="1"/>
          </p:nvPr>
        </p:nvSpPr>
        <p:spPr/>
        <p:txBody>
          <a:bodyPr>
            <a:normAutofit lnSpcReduction="10000"/>
          </a:bodyPr>
          <a:lstStyle/>
          <a:p>
            <a:r>
              <a:rPr lang="en-US" sz="2000" dirty="0">
                <a:solidFill>
                  <a:schemeClr val="tx1"/>
                </a:solidFill>
              </a:rPr>
              <a:t>As we get more upset, our thinking becomes more rigid (I am right!/I hate you!/I am stupid!)</a:t>
            </a:r>
          </a:p>
          <a:p>
            <a:r>
              <a:rPr lang="en-US" sz="2000" dirty="0">
                <a:solidFill>
                  <a:schemeClr val="tx1"/>
                </a:solidFill>
              </a:rPr>
              <a:t>Defensiveness/Defiance/Anger/Hitting/Yelling/Hiding</a:t>
            </a:r>
          </a:p>
          <a:p>
            <a:r>
              <a:rPr lang="en-US" sz="2000" dirty="0">
                <a:solidFill>
                  <a:schemeClr val="tx1"/>
                </a:solidFill>
              </a:rPr>
              <a:t>Rigid stance/flushed/fast breathing</a:t>
            </a:r>
          </a:p>
          <a:p>
            <a:r>
              <a:rPr lang="en-US" sz="2000" b="1" dirty="0">
                <a:solidFill>
                  <a:schemeClr val="tx1"/>
                </a:solidFill>
              </a:rPr>
              <a:t>No sense of </a:t>
            </a:r>
            <a:r>
              <a:rPr lang="en-US" sz="2000" b="1" dirty="0" err="1">
                <a:solidFill>
                  <a:schemeClr val="tx1"/>
                </a:solidFill>
              </a:rPr>
              <a:t>humour</a:t>
            </a:r>
            <a:r>
              <a:rPr lang="en-US" sz="2000" b="1" dirty="0">
                <a:solidFill>
                  <a:schemeClr val="tx1"/>
                </a:solidFill>
              </a:rPr>
              <a:t>, less creative</a:t>
            </a:r>
          </a:p>
          <a:p>
            <a:r>
              <a:rPr lang="en-US" sz="2000" dirty="0">
                <a:solidFill>
                  <a:schemeClr val="tx1"/>
                </a:solidFill>
              </a:rPr>
              <a:t>Ability to process language decreases</a:t>
            </a:r>
          </a:p>
          <a:p>
            <a:r>
              <a:rPr lang="en-US" sz="2000" dirty="0">
                <a:solidFill>
                  <a:schemeClr val="tx1"/>
                </a:solidFill>
              </a:rPr>
              <a:t>Talk faster</a:t>
            </a:r>
          </a:p>
          <a:p>
            <a:r>
              <a:rPr lang="en-US" sz="2000" dirty="0">
                <a:solidFill>
                  <a:schemeClr val="tx1"/>
                </a:solidFill>
              </a:rPr>
              <a:t>Sweating</a:t>
            </a:r>
          </a:p>
          <a:p>
            <a:r>
              <a:rPr lang="en-US" sz="2000" dirty="0">
                <a:solidFill>
                  <a:schemeClr val="tx1"/>
                </a:solidFill>
              </a:rPr>
              <a:t>Head banging</a:t>
            </a:r>
          </a:p>
          <a:p>
            <a:r>
              <a:rPr lang="en-US" sz="2000" dirty="0">
                <a:solidFill>
                  <a:schemeClr val="tx1"/>
                </a:solidFill>
              </a:rPr>
              <a:t>Shutdown</a:t>
            </a:r>
          </a:p>
          <a:p>
            <a:endParaRPr lang="en-US" sz="1800" dirty="0"/>
          </a:p>
          <a:p>
            <a:endParaRPr lang="en-US" sz="1800" dirty="0"/>
          </a:p>
          <a:p>
            <a:endParaRPr lang="en-US" sz="1800"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89153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70C0"/>
                </a:solidFill>
              </a:rPr>
              <a:t>What Big People Need to Know</a:t>
            </a:r>
          </a:p>
        </p:txBody>
      </p:sp>
    </p:spTree>
    <p:extLst>
      <p:ext uri="{BB962C8B-B14F-4D97-AF65-F5344CB8AC3E}">
        <p14:creationId xmlns:p14="http://schemas.microsoft.com/office/powerpoint/2010/main" val="21295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70C0"/>
                </a:solidFill>
                <a:hlinkClick r:id="rId3">
                  <a:extLst>
                    <a:ext uri="{A12FA001-AC4F-418D-AE19-62706E023703}">
                      <ahyp:hlinkClr xmlns:ahyp="http://schemas.microsoft.com/office/drawing/2018/hyperlinkcolor" val="tx"/>
                    </a:ext>
                  </a:extLst>
                </a:hlinkClick>
              </a:rPr>
              <a:t>Being With Big Emotions –Video</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287482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257"/>
            <a:ext cx="8596668" cy="1603829"/>
          </a:xfrm>
        </p:spPr>
        <p:txBody>
          <a:bodyPr/>
          <a:lstStyle/>
          <a:p>
            <a:r>
              <a:rPr lang="en-US" dirty="0">
                <a:solidFill>
                  <a:srgbClr val="0070C0"/>
                </a:solidFill>
              </a:rPr>
              <a:t>Regulate Through Connection</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215" t="24809" r="2985" b="11832"/>
          <a:stretch/>
        </p:blipFill>
        <p:spPr>
          <a:xfrm>
            <a:off x="333331" y="1045028"/>
            <a:ext cx="8940671" cy="5812971"/>
          </a:xfrm>
        </p:spPr>
      </p:pic>
    </p:spTree>
    <p:extLst>
      <p:ext uri="{BB962C8B-B14F-4D97-AF65-F5344CB8AC3E}">
        <p14:creationId xmlns:p14="http://schemas.microsoft.com/office/powerpoint/2010/main" val="47688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45" y="982132"/>
            <a:ext cx="10205353" cy="1042611"/>
          </a:xfrm>
        </p:spPr>
        <p:txBody>
          <a:bodyPr>
            <a:normAutofit/>
          </a:bodyPr>
          <a:lstStyle/>
          <a:p>
            <a:r>
              <a:rPr lang="en-US" sz="3600" dirty="0">
                <a:solidFill>
                  <a:srgbClr val="0070C0"/>
                </a:solidFill>
              </a:rPr>
              <a:t>Be a Detective </a:t>
            </a:r>
          </a:p>
        </p:txBody>
      </p:sp>
      <p:sp>
        <p:nvSpPr>
          <p:cNvPr id="4" name="Content Placeholder 2"/>
          <p:cNvSpPr txBox="1">
            <a:spLocks/>
          </p:cNvSpPr>
          <p:nvPr/>
        </p:nvSpPr>
        <p:spPr>
          <a:xfrm>
            <a:off x="691245" y="1681844"/>
            <a:ext cx="9494518" cy="4865914"/>
          </a:xfrm>
          <a:prstGeom prst="rect">
            <a:avLst/>
          </a:prstGeom>
        </p:spPr>
        <p:txBody>
          <a:bodyPr vert="horz" lIns="91440" tIns="45720" rIns="91440" bIns="45720" rtlCol="0">
            <a:normAutofit fontScale="92500" lnSpcReduction="1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buFont typeface="Wingdings" panose="05000000000000000000" pitchFamily="2" charset="2"/>
              <a:buChar char="Ø"/>
            </a:pPr>
            <a:endParaRPr lang="en-US" dirty="0"/>
          </a:p>
          <a:p>
            <a:pPr>
              <a:buClr>
                <a:schemeClr val="accent2"/>
              </a:buClr>
              <a:buFont typeface="Wingdings" panose="05000000000000000000" pitchFamily="2" charset="2"/>
              <a:buChar char="Ø"/>
            </a:pPr>
            <a:r>
              <a:rPr lang="en-US" sz="3000" dirty="0">
                <a:solidFill>
                  <a:schemeClr val="tx1"/>
                </a:solidFill>
              </a:rPr>
              <a:t>Create connection</a:t>
            </a:r>
          </a:p>
          <a:p>
            <a:pPr>
              <a:buClr>
                <a:schemeClr val="accent2"/>
              </a:buClr>
              <a:buFont typeface="Wingdings" panose="05000000000000000000" pitchFamily="2" charset="2"/>
              <a:buChar char="Ø"/>
            </a:pPr>
            <a:r>
              <a:rPr lang="en-US" sz="3000" dirty="0">
                <a:solidFill>
                  <a:schemeClr val="tx1"/>
                </a:solidFill>
              </a:rPr>
              <a:t>Is your child overwhelmed, tired, hungry?  </a:t>
            </a:r>
          </a:p>
          <a:p>
            <a:pPr>
              <a:buClr>
                <a:schemeClr val="accent2"/>
              </a:buClr>
              <a:buFont typeface="Wingdings" panose="05000000000000000000" pitchFamily="2" charset="2"/>
              <a:buChar char="Ø"/>
            </a:pPr>
            <a:r>
              <a:rPr lang="en-US" sz="3000" dirty="0">
                <a:solidFill>
                  <a:schemeClr val="tx1"/>
                </a:solidFill>
              </a:rPr>
              <a:t>Do they have the skills to complete the task?</a:t>
            </a:r>
          </a:p>
          <a:p>
            <a:pPr>
              <a:buClr>
                <a:schemeClr val="accent2"/>
              </a:buClr>
              <a:buFont typeface="Wingdings" panose="05000000000000000000" pitchFamily="2" charset="2"/>
              <a:buChar char="Ø"/>
            </a:pPr>
            <a:r>
              <a:rPr lang="en-US" sz="3000" dirty="0">
                <a:solidFill>
                  <a:schemeClr val="tx1"/>
                </a:solidFill>
              </a:rPr>
              <a:t>Children require external guidance and implementation of everyday routines (do with, prompt)</a:t>
            </a:r>
            <a:endParaRPr lang="en-CA" sz="3000" dirty="0">
              <a:solidFill>
                <a:schemeClr val="tx1"/>
              </a:solidFill>
            </a:endParaRPr>
          </a:p>
          <a:p>
            <a:pPr>
              <a:buClr>
                <a:schemeClr val="accent2"/>
              </a:buClr>
              <a:buFont typeface="Wingdings" panose="05000000000000000000" pitchFamily="2" charset="2"/>
              <a:buChar char="Ø"/>
            </a:pPr>
            <a:r>
              <a:rPr lang="en-US" sz="3000" dirty="0">
                <a:solidFill>
                  <a:schemeClr val="tx1"/>
                </a:solidFill>
              </a:rPr>
              <a:t>Practice / repetition of skills when regulated</a:t>
            </a:r>
          </a:p>
          <a:p>
            <a:pPr>
              <a:buClr>
                <a:schemeClr val="accent2"/>
              </a:buClr>
              <a:buFont typeface="Wingdings" panose="05000000000000000000" pitchFamily="2" charset="2"/>
              <a:buChar char="Ø"/>
            </a:pPr>
            <a:r>
              <a:rPr lang="en-US" sz="3000" dirty="0">
                <a:solidFill>
                  <a:schemeClr val="tx1"/>
                </a:solidFill>
              </a:rPr>
              <a:t>Start with the end in mind</a:t>
            </a:r>
          </a:p>
          <a:p>
            <a:pPr>
              <a:buClr>
                <a:schemeClr val="accent2"/>
              </a:buClr>
              <a:buFont typeface="Wingdings" panose="05000000000000000000" pitchFamily="2" charset="2"/>
              <a:buChar char="Ø"/>
            </a:pPr>
            <a:r>
              <a:rPr lang="en-US" sz="3000" dirty="0">
                <a:solidFill>
                  <a:schemeClr val="tx1"/>
                </a:solidFill>
              </a:rPr>
              <a:t>Promote generalization of skills and provide feedback</a:t>
            </a:r>
          </a:p>
          <a:p>
            <a:pPr>
              <a:buFont typeface="Wingdings" panose="05000000000000000000" pitchFamily="2" charset="2"/>
              <a:buChar char="Ø"/>
            </a:pPr>
            <a:endParaRPr lang="en-US" dirty="0"/>
          </a:p>
          <a:p>
            <a:pPr>
              <a:buFont typeface="Wingdings" panose="05000000000000000000" pitchFamily="2" charset="2"/>
              <a:buChar char="Ø"/>
            </a:pPr>
            <a:endParaRPr lang="en-CA" dirty="0"/>
          </a:p>
          <a:p>
            <a:pPr>
              <a:buFont typeface="Wingdings" panose="05000000000000000000" pitchFamily="2" charset="2"/>
              <a:buChar char="Ø"/>
            </a:pPr>
            <a:endParaRPr lang="en-CA" dirty="0"/>
          </a:p>
        </p:txBody>
      </p:sp>
    </p:spTree>
    <p:extLst>
      <p:ext uri="{BB962C8B-B14F-4D97-AF65-F5344CB8AC3E}">
        <p14:creationId xmlns:p14="http://schemas.microsoft.com/office/powerpoint/2010/main" val="3737657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9AD2-E4E8-4025-8B23-13DB6A6845CA}"/>
              </a:ext>
            </a:extLst>
          </p:cNvPr>
          <p:cNvSpPr>
            <a:spLocks noGrp="1"/>
          </p:cNvSpPr>
          <p:nvPr>
            <p:ph type="title"/>
          </p:nvPr>
        </p:nvSpPr>
        <p:spPr/>
        <p:txBody>
          <a:bodyPr/>
          <a:lstStyle/>
          <a:p>
            <a:br>
              <a:rPr lang="en-US" dirty="0"/>
            </a:br>
            <a:r>
              <a:rPr lang="en-US" dirty="0">
                <a:solidFill>
                  <a:srgbClr val="0070C0"/>
                </a:solidFill>
              </a:rPr>
              <a:t>Child Development</a:t>
            </a:r>
          </a:p>
        </p:txBody>
      </p:sp>
      <p:sp>
        <p:nvSpPr>
          <p:cNvPr id="4" name="Content Placeholder 3">
            <a:extLst>
              <a:ext uri="{FF2B5EF4-FFF2-40B4-BE49-F238E27FC236}">
                <a16:creationId xmlns:a16="http://schemas.microsoft.com/office/drawing/2014/main" id="{F0C29AA4-B020-4B0B-921B-A04489D5E767}"/>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hlinkClick r:id="rId3"/>
              </a:rPr>
              <a:t>https://www.youtube.com/watch?v=rR5siY0cops</a:t>
            </a: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7855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B0C68-29D6-471C-86FF-83C11EF87D22}"/>
              </a:ext>
            </a:extLst>
          </p:cNvPr>
          <p:cNvPicPr>
            <a:picLocks noChangeAspect="1"/>
          </p:cNvPicPr>
          <p:nvPr/>
        </p:nvPicPr>
        <p:blipFill>
          <a:blip r:embed="rId3"/>
          <a:stretch>
            <a:fillRect/>
          </a:stretch>
        </p:blipFill>
        <p:spPr>
          <a:xfrm>
            <a:off x="179614" y="48986"/>
            <a:ext cx="9347154" cy="6515100"/>
          </a:xfrm>
          <a:prstGeom prst="rect">
            <a:avLst/>
          </a:prstGeom>
        </p:spPr>
      </p:pic>
    </p:spTree>
    <p:extLst>
      <p:ext uri="{BB962C8B-B14F-4D97-AF65-F5344CB8AC3E}">
        <p14:creationId xmlns:p14="http://schemas.microsoft.com/office/powerpoint/2010/main" val="141221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60614"/>
            <a:ext cx="8596668" cy="1320800"/>
          </a:xfrm>
        </p:spPr>
        <p:txBody>
          <a:bodyPr/>
          <a:lstStyle/>
          <a:p>
            <a:r>
              <a:rPr lang="en-US" dirty="0">
                <a:solidFill>
                  <a:srgbClr val="0070C0"/>
                </a:solidFill>
              </a:rPr>
              <a:t>Linking: Thinking, Feeling, </a:t>
            </a:r>
            <a:r>
              <a:rPr lang="en-US" dirty="0" err="1">
                <a:solidFill>
                  <a:srgbClr val="0070C0"/>
                </a:solidFill>
              </a:rPr>
              <a:t>Behaviour</a:t>
            </a:r>
            <a:r>
              <a:rPr lang="en-US" dirty="0">
                <a:solidFill>
                  <a:srgbClr val="0070C0"/>
                </a:solidFill>
              </a:rPr>
              <a:t>….</a:t>
            </a:r>
          </a:p>
        </p:txBody>
      </p:sp>
      <p:pic>
        <p:nvPicPr>
          <p:cNvPr id="1028" name="Picture 4" descr="Image result for 5 point scale templat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77334" y="1322613"/>
            <a:ext cx="8303380" cy="532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36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539" y="261256"/>
            <a:ext cx="9601196" cy="1763485"/>
          </a:xfrm>
        </p:spPr>
        <p:txBody>
          <a:bodyPr>
            <a:normAutofit fontScale="90000"/>
          </a:bodyPr>
          <a:lstStyle/>
          <a:p>
            <a:br>
              <a:rPr lang="en-US" dirty="0"/>
            </a:br>
            <a:r>
              <a:rPr lang="en-US" sz="4400" dirty="0">
                <a:solidFill>
                  <a:srgbClr val="0070C0"/>
                </a:solidFill>
              </a:rPr>
              <a:t>Introductions:</a:t>
            </a:r>
            <a:br>
              <a:rPr lang="en-US" dirty="0">
                <a:solidFill>
                  <a:srgbClr val="0070C0"/>
                </a:solidFill>
              </a:rPr>
            </a:br>
            <a:r>
              <a:rPr lang="en-US" dirty="0">
                <a:solidFill>
                  <a:srgbClr val="0070C0"/>
                </a:solidFill>
              </a:rPr>
              <a:t>Nola Hedstrom-Beblow and Lori Fender</a:t>
            </a:r>
          </a:p>
        </p:txBody>
      </p:sp>
      <p:sp>
        <p:nvSpPr>
          <p:cNvPr id="3" name="Content Placeholder 2"/>
          <p:cNvSpPr>
            <a:spLocks noGrp="1"/>
          </p:cNvSpPr>
          <p:nvPr>
            <p:ph sz="half" idx="1"/>
          </p:nvPr>
        </p:nvSpPr>
        <p:spPr/>
        <p:txBody>
          <a:bodyPr>
            <a:normAutofit fontScale="55000" lnSpcReduction="20000"/>
          </a:bodyPr>
          <a:lstStyle/>
          <a:p>
            <a:r>
              <a:rPr lang="en-US" sz="3800" dirty="0"/>
              <a:t>Certified School Psychologist with SD #23</a:t>
            </a:r>
          </a:p>
          <a:p>
            <a:r>
              <a:rPr lang="en-US" sz="3800" dirty="0"/>
              <a:t>Registered Clinical Counsellor with a part time private practice (Focus on parenting and interventions for anxiety, depression, ADHD and ASD)</a:t>
            </a:r>
          </a:p>
          <a:p>
            <a:r>
              <a:rPr lang="en-US" sz="3800" dirty="0"/>
              <a:t>Social Worker for 11 years</a:t>
            </a:r>
          </a:p>
          <a:p>
            <a:r>
              <a:rPr lang="en-US" sz="3800" dirty="0"/>
              <a:t>20 years experience working with complex children, youth and families</a:t>
            </a:r>
          </a:p>
          <a:p>
            <a:r>
              <a:rPr lang="en-US" sz="3800" dirty="0"/>
              <a:t>Parent </a:t>
            </a:r>
            <a:r>
              <a:rPr lang="en-US" sz="3800" dirty="0">
                <a:sym typeface="Wingdings" panose="05000000000000000000" pitchFamily="2" charset="2"/>
              </a:rPr>
              <a:t>of 2 amazing kiddos </a:t>
            </a: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5" name="Content Placeholder 4"/>
          <p:cNvSpPr>
            <a:spLocks noGrp="1"/>
          </p:cNvSpPr>
          <p:nvPr>
            <p:ph sz="half" idx="2"/>
          </p:nvPr>
        </p:nvSpPr>
        <p:spPr/>
        <p:txBody>
          <a:bodyPr>
            <a:normAutofit fontScale="55000" lnSpcReduction="20000"/>
          </a:bodyPr>
          <a:lstStyle/>
          <a:p>
            <a:r>
              <a:rPr lang="en-US" sz="3800" dirty="0"/>
              <a:t>School Counsellor with SD #23</a:t>
            </a:r>
          </a:p>
          <a:p>
            <a:r>
              <a:rPr lang="en-US" sz="3800" dirty="0"/>
              <a:t>Classroom Teacher for 25 years</a:t>
            </a:r>
          </a:p>
          <a:p>
            <a:r>
              <a:rPr lang="en-US" sz="3800" dirty="0"/>
              <a:t>Member of Post Critical Incident Response Team with SD #23</a:t>
            </a:r>
          </a:p>
          <a:p>
            <a:r>
              <a:rPr lang="en-US" sz="3800" dirty="0"/>
              <a:t>Parent </a:t>
            </a:r>
            <a:r>
              <a:rPr lang="en-US" sz="3800" dirty="0">
                <a:sym typeface="Wingdings" panose="05000000000000000000" pitchFamily="2" charset="2"/>
              </a:rPr>
              <a:t>of 2 adult children</a:t>
            </a:r>
          </a:p>
          <a:p>
            <a:endParaRPr lang="en-US" dirty="0"/>
          </a:p>
        </p:txBody>
      </p:sp>
    </p:spTree>
    <p:extLst>
      <p:ext uri="{BB962C8B-B14F-4D97-AF65-F5344CB8AC3E}">
        <p14:creationId xmlns:p14="http://schemas.microsoft.com/office/powerpoint/2010/main" val="401386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2344" y="399244"/>
            <a:ext cx="8596668" cy="1102985"/>
          </a:xfrm>
        </p:spPr>
        <p:txBody>
          <a:bodyPr>
            <a:normAutofit fontScale="90000"/>
          </a:bodyPr>
          <a:lstStyle/>
          <a:p>
            <a:br>
              <a:rPr lang="en-US" dirty="0">
                <a:solidFill>
                  <a:srgbClr val="0070C0"/>
                </a:solidFill>
              </a:rPr>
            </a:br>
            <a:r>
              <a:rPr lang="en-US" dirty="0">
                <a:solidFill>
                  <a:srgbClr val="0070C0"/>
                </a:solidFill>
              </a:rPr>
              <a:t>What Kids Need to Know</a:t>
            </a:r>
          </a:p>
        </p:txBody>
      </p:sp>
      <p:pic>
        <p:nvPicPr>
          <p:cNvPr id="2" name="Picture 1"/>
          <p:cNvPicPr>
            <a:picLocks noChangeAspect="1"/>
          </p:cNvPicPr>
          <p:nvPr/>
        </p:nvPicPr>
        <p:blipFill>
          <a:blip r:embed="rId3"/>
          <a:stretch>
            <a:fillRect/>
          </a:stretch>
        </p:blipFill>
        <p:spPr>
          <a:xfrm>
            <a:off x="2390705" y="1846874"/>
            <a:ext cx="4976010" cy="3813391"/>
          </a:xfrm>
          <a:prstGeom prst="rect">
            <a:avLst/>
          </a:prstGeom>
        </p:spPr>
      </p:pic>
    </p:spTree>
    <p:extLst>
      <p:ext uri="{BB962C8B-B14F-4D97-AF65-F5344CB8AC3E}">
        <p14:creationId xmlns:p14="http://schemas.microsoft.com/office/powerpoint/2010/main" val="2019075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0070C0"/>
                </a:solidFill>
              </a:rPr>
            </a:br>
            <a:r>
              <a:rPr lang="en-US" dirty="0">
                <a:solidFill>
                  <a:srgbClr val="0070C0"/>
                </a:solidFill>
              </a:rPr>
              <a:t>Understanding Big Emotions</a:t>
            </a:r>
          </a:p>
        </p:txBody>
      </p:sp>
      <p:sp>
        <p:nvSpPr>
          <p:cNvPr id="3" name="Content Placeholder 2"/>
          <p:cNvSpPr>
            <a:spLocks noGrp="1"/>
          </p:cNvSpPr>
          <p:nvPr>
            <p:ph idx="1"/>
          </p:nvPr>
        </p:nvSpPr>
        <p:spPr>
          <a:xfrm>
            <a:off x="677334" y="1387929"/>
            <a:ext cx="8596668" cy="4653433"/>
          </a:xfrm>
        </p:spPr>
        <p:txBody>
          <a:bodyPr>
            <a:normAutofit lnSpcReduction="10000"/>
          </a:bodyPr>
          <a:lstStyle/>
          <a:p>
            <a:endParaRPr lang="en-US" dirty="0"/>
          </a:p>
          <a:p>
            <a:r>
              <a:rPr lang="en-US" sz="2000" dirty="0">
                <a:solidFill>
                  <a:schemeClr val="tx1"/>
                </a:solidFill>
              </a:rPr>
              <a:t>Children must map or understand their emotions</a:t>
            </a:r>
          </a:p>
          <a:p>
            <a:r>
              <a:rPr lang="en-US" sz="2000" dirty="0">
                <a:solidFill>
                  <a:schemeClr val="tx1"/>
                </a:solidFill>
              </a:rPr>
              <a:t>If a child cannot read their emotions, they will not able to accurately read others</a:t>
            </a:r>
          </a:p>
          <a:p>
            <a:r>
              <a:rPr lang="en-US" sz="2000" dirty="0">
                <a:solidFill>
                  <a:schemeClr val="tx1"/>
                </a:solidFill>
              </a:rPr>
              <a:t>Big emotions change thinking</a:t>
            </a:r>
          </a:p>
          <a:p>
            <a:r>
              <a:rPr lang="en-US" sz="2000" b="1" dirty="0">
                <a:solidFill>
                  <a:schemeClr val="tx1"/>
                </a:solidFill>
              </a:rPr>
              <a:t>Big emotions cause panic </a:t>
            </a:r>
          </a:p>
          <a:p>
            <a:r>
              <a:rPr lang="en-US" sz="2000" b="1" dirty="0">
                <a:solidFill>
                  <a:schemeClr val="tx1"/>
                </a:solidFill>
              </a:rPr>
              <a:t>The panic causes our thoughts and feeling to get BIGGER!</a:t>
            </a:r>
          </a:p>
          <a:p>
            <a:r>
              <a:rPr lang="en-US" sz="2000" dirty="0">
                <a:solidFill>
                  <a:schemeClr val="tx1"/>
                </a:solidFill>
              </a:rPr>
              <a:t>Co regulation leads to self regulation-that means that adults role is essential (connection, support, modeling)</a:t>
            </a:r>
          </a:p>
          <a:p>
            <a:r>
              <a:rPr lang="en-US" sz="2000" dirty="0">
                <a:solidFill>
                  <a:schemeClr val="tx1"/>
                </a:solidFill>
              </a:rPr>
              <a:t>Name it to tame it!</a:t>
            </a:r>
          </a:p>
          <a:p>
            <a:r>
              <a:rPr lang="en-US" sz="2000" b="1" dirty="0">
                <a:solidFill>
                  <a:schemeClr val="tx1"/>
                </a:solidFill>
              </a:rPr>
              <a:t>Know what it is like to feel calm and that feeling do pass</a:t>
            </a:r>
          </a:p>
          <a:p>
            <a:r>
              <a:rPr lang="en-US" sz="2000" dirty="0">
                <a:solidFill>
                  <a:schemeClr val="tx1"/>
                </a:solidFill>
              </a:rPr>
              <a:t>Practice when calm</a:t>
            </a:r>
          </a:p>
          <a:p>
            <a:endParaRPr lang="en-US" sz="2000" dirty="0">
              <a:solidFill>
                <a:schemeClr val="tx1"/>
              </a:solidFill>
            </a:endParaRPr>
          </a:p>
          <a:p>
            <a:endParaRPr lang="en-US" dirty="0"/>
          </a:p>
          <a:p>
            <a:endParaRPr lang="en-US" dirty="0"/>
          </a:p>
        </p:txBody>
      </p:sp>
    </p:spTree>
    <p:extLst>
      <p:ext uri="{BB962C8B-B14F-4D97-AF65-F5344CB8AC3E}">
        <p14:creationId xmlns:p14="http://schemas.microsoft.com/office/powerpoint/2010/main" val="70374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51" y="466750"/>
            <a:ext cx="9329551" cy="1320800"/>
          </a:xfrm>
        </p:spPr>
        <p:txBody>
          <a:bodyPr>
            <a:normAutofit/>
          </a:bodyPr>
          <a:lstStyle/>
          <a:p>
            <a:r>
              <a:rPr lang="en-US" dirty="0"/>
              <a:t>      </a:t>
            </a:r>
            <a:r>
              <a:rPr lang="en-US" dirty="0">
                <a:solidFill>
                  <a:srgbClr val="0070C0"/>
                </a:solidFill>
              </a:rPr>
              <a:t>Feelings and Sensations in the Body</a:t>
            </a:r>
          </a:p>
        </p:txBody>
      </p:sp>
      <p:pic>
        <p:nvPicPr>
          <p:cNvPr id="7" name="Picture 6"/>
          <p:cNvPicPr>
            <a:picLocks noChangeAspect="1"/>
          </p:cNvPicPr>
          <p:nvPr/>
        </p:nvPicPr>
        <p:blipFill>
          <a:blip r:embed="rId3"/>
          <a:stretch>
            <a:fillRect/>
          </a:stretch>
        </p:blipFill>
        <p:spPr>
          <a:xfrm>
            <a:off x="4614480" y="1008669"/>
            <a:ext cx="4333272" cy="5506095"/>
          </a:xfrm>
          <a:prstGeom prst="rect">
            <a:avLst/>
          </a:prstGeom>
        </p:spPr>
      </p:pic>
      <p:pic>
        <p:nvPicPr>
          <p:cNvPr id="1026" name="Picture 2" descr="Image result for tired visual">
            <a:extLst>
              <a:ext uri="{FF2B5EF4-FFF2-40B4-BE49-F238E27FC236}">
                <a16:creationId xmlns:a16="http://schemas.microsoft.com/office/drawing/2014/main" id="{335DC604-794E-40D5-BACF-849FBDE18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53" y="1321956"/>
            <a:ext cx="1906099"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ungry">
            <a:extLst>
              <a:ext uri="{FF2B5EF4-FFF2-40B4-BE49-F238E27FC236}">
                <a16:creationId xmlns:a16="http://schemas.microsoft.com/office/drawing/2014/main" id="{7C1C561E-793A-4CA5-A76F-45D8364B5A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3961" y="4226356"/>
            <a:ext cx="2903084" cy="193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32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Brain and Body “Expected” Responses</a:t>
            </a:r>
          </a:p>
        </p:txBody>
      </p:sp>
      <p:sp>
        <p:nvSpPr>
          <p:cNvPr id="3" name="Content Placeholder 2"/>
          <p:cNvSpPr>
            <a:spLocks noGrp="1"/>
          </p:cNvSpPr>
          <p:nvPr>
            <p:ph sz="half" idx="1"/>
          </p:nvPr>
        </p:nvSpPr>
        <p:spPr>
          <a:xfrm>
            <a:off x="368241" y="1785900"/>
            <a:ext cx="4184035" cy="4025272"/>
          </a:xfrm>
        </p:spPr>
        <p:txBody>
          <a:bodyPr>
            <a:normAutofit/>
          </a:bodyPr>
          <a:lstStyle/>
          <a:p>
            <a:r>
              <a:rPr lang="en-US" sz="2400" dirty="0">
                <a:solidFill>
                  <a:schemeClr val="tx1"/>
                </a:solidFill>
              </a:rPr>
              <a:t>Thinking changes </a:t>
            </a:r>
          </a:p>
          <a:p>
            <a:r>
              <a:rPr lang="en-US" sz="2400" dirty="0">
                <a:solidFill>
                  <a:schemeClr val="tx1"/>
                </a:solidFill>
              </a:rPr>
              <a:t>Feeling changes</a:t>
            </a:r>
          </a:p>
          <a:p>
            <a:r>
              <a:rPr lang="en-US" sz="2400" dirty="0">
                <a:solidFill>
                  <a:schemeClr val="tx1"/>
                </a:solidFill>
              </a:rPr>
              <a:t>Pounding heart</a:t>
            </a:r>
          </a:p>
          <a:p>
            <a:r>
              <a:rPr lang="en-US" sz="2400" dirty="0">
                <a:solidFill>
                  <a:schemeClr val="tx1"/>
                </a:solidFill>
              </a:rPr>
              <a:t>Stomach feels sick or </a:t>
            </a:r>
          </a:p>
          <a:p>
            <a:pPr marL="0" indent="0">
              <a:buNone/>
            </a:pPr>
            <a:r>
              <a:rPr lang="en-US" sz="2400" dirty="0">
                <a:solidFill>
                  <a:schemeClr val="tx1"/>
                </a:solidFill>
              </a:rPr>
              <a:t>    “butterflies”</a:t>
            </a:r>
          </a:p>
          <a:p>
            <a:r>
              <a:rPr lang="en-US" sz="2400" dirty="0">
                <a:solidFill>
                  <a:schemeClr val="tx1"/>
                </a:solidFill>
              </a:rPr>
              <a:t>Difficulty breathing</a:t>
            </a:r>
          </a:p>
          <a:p>
            <a:endParaRPr lang="en-US" sz="2400" dirty="0">
              <a:solidFill>
                <a:schemeClr val="tx1"/>
              </a:solidFill>
            </a:endParaRPr>
          </a:p>
          <a:p>
            <a:endParaRPr lang="en-US" sz="2400" dirty="0">
              <a:solidFill>
                <a:schemeClr val="tx1"/>
              </a:solidFill>
            </a:endParaRPr>
          </a:p>
          <a:p>
            <a:endParaRPr lang="en-US" dirty="0"/>
          </a:p>
          <a:p>
            <a:endParaRPr lang="en-US" dirty="0"/>
          </a:p>
          <a:p>
            <a:endParaRPr lang="en-US" dirty="0"/>
          </a:p>
          <a:p>
            <a:endParaRPr lang="en-US" dirty="0"/>
          </a:p>
        </p:txBody>
      </p:sp>
      <p:sp>
        <p:nvSpPr>
          <p:cNvPr id="4" name="Content Placeholder 3"/>
          <p:cNvSpPr>
            <a:spLocks noGrp="1"/>
          </p:cNvSpPr>
          <p:nvPr>
            <p:ph sz="half" idx="2"/>
          </p:nvPr>
        </p:nvSpPr>
        <p:spPr>
          <a:xfrm>
            <a:off x="4138542" y="1785900"/>
            <a:ext cx="4184034" cy="3880773"/>
          </a:xfrm>
        </p:spPr>
        <p:txBody>
          <a:bodyPr>
            <a:normAutofit/>
          </a:bodyPr>
          <a:lstStyle/>
          <a:p>
            <a:r>
              <a:rPr lang="en-US" sz="2400" dirty="0">
                <a:solidFill>
                  <a:schemeClr val="tx1"/>
                </a:solidFill>
              </a:rPr>
              <a:t>Feel hot or cold</a:t>
            </a:r>
          </a:p>
          <a:p>
            <a:r>
              <a:rPr lang="en-US" sz="2400" dirty="0">
                <a:solidFill>
                  <a:schemeClr val="tx1"/>
                </a:solidFill>
              </a:rPr>
              <a:t>Face turns red</a:t>
            </a:r>
          </a:p>
          <a:p>
            <a:r>
              <a:rPr lang="en-US" sz="2400" dirty="0">
                <a:solidFill>
                  <a:schemeClr val="tx1"/>
                </a:solidFill>
              </a:rPr>
              <a:t>Shaking / Feel dizzy</a:t>
            </a:r>
          </a:p>
          <a:p>
            <a:r>
              <a:rPr lang="en-US" sz="2400" dirty="0">
                <a:solidFill>
                  <a:schemeClr val="tx1"/>
                </a:solidFill>
              </a:rPr>
              <a:t>Feel “unnatural”</a:t>
            </a:r>
          </a:p>
          <a:p>
            <a:r>
              <a:rPr lang="en-US" sz="2400" dirty="0">
                <a:solidFill>
                  <a:schemeClr val="tx1"/>
                </a:solidFill>
              </a:rPr>
              <a:t>Pupils dilate</a:t>
            </a:r>
          </a:p>
          <a:p>
            <a:r>
              <a:rPr lang="en-US" sz="2400" dirty="0">
                <a:solidFill>
                  <a:schemeClr val="tx1"/>
                </a:solidFill>
              </a:rPr>
              <a:t>Chemicals in your body change(Glucose/cortisol/</a:t>
            </a:r>
            <a:r>
              <a:rPr lang="en-US" sz="2400" dirty="0" err="1">
                <a:solidFill>
                  <a:schemeClr val="tx1"/>
                </a:solidFill>
              </a:rPr>
              <a:t>aadrenaline</a:t>
            </a:r>
            <a:r>
              <a:rPr lang="en-US" sz="2400" dirty="0">
                <a:solidFill>
                  <a:schemeClr val="tx1"/>
                </a:solidFill>
              </a:rPr>
              <a:t>)</a:t>
            </a:r>
          </a:p>
          <a:p>
            <a:endParaRPr lang="en-US" dirty="0"/>
          </a:p>
        </p:txBody>
      </p:sp>
      <p:pic>
        <p:nvPicPr>
          <p:cNvPr id="5" name="Picture 4"/>
          <p:cNvPicPr>
            <a:picLocks noChangeAspect="1"/>
          </p:cNvPicPr>
          <p:nvPr/>
        </p:nvPicPr>
        <p:blipFill>
          <a:blip r:embed="rId3"/>
          <a:stretch>
            <a:fillRect/>
          </a:stretch>
        </p:blipFill>
        <p:spPr>
          <a:xfrm>
            <a:off x="7883375" y="1016179"/>
            <a:ext cx="4083766" cy="5117921"/>
          </a:xfrm>
          <a:prstGeom prst="rect">
            <a:avLst/>
          </a:prstGeom>
          <a:ln>
            <a:noFill/>
          </a:ln>
          <a:effectLst>
            <a:softEdge rad="112500"/>
          </a:effectLst>
        </p:spPr>
      </p:pic>
    </p:spTree>
    <p:extLst>
      <p:ext uri="{BB962C8B-B14F-4D97-AF65-F5344CB8AC3E}">
        <p14:creationId xmlns:p14="http://schemas.microsoft.com/office/powerpoint/2010/main" val="127595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on't believe everything you think"/>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881743" y="752701"/>
            <a:ext cx="10058400" cy="577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21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FDA7-366B-4F29-AA35-6569AE97CF9D}"/>
              </a:ext>
            </a:extLst>
          </p:cNvPr>
          <p:cNvPicPr>
            <a:picLocks noChangeAspect="1"/>
          </p:cNvPicPr>
          <p:nvPr/>
        </p:nvPicPr>
        <p:blipFill>
          <a:blip r:embed="rId3"/>
          <a:stretch>
            <a:fillRect/>
          </a:stretch>
        </p:blipFill>
        <p:spPr>
          <a:xfrm>
            <a:off x="2189375" y="1298714"/>
            <a:ext cx="6888364" cy="4580761"/>
          </a:xfrm>
          <a:prstGeom prst="rect">
            <a:avLst/>
          </a:prstGeom>
        </p:spPr>
      </p:pic>
    </p:spTree>
    <p:extLst>
      <p:ext uri="{BB962C8B-B14F-4D97-AF65-F5344CB8AC3E}">
        <p14:creationId xmlns:p14="http://schemas.microsoft.com/office/powerpoint/2010/main" val="3813232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eshergott.weebly.com/uploads/3/7/9/5/37956059/8329736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206" y="1923220"/>
            <a:ext cx="3360761" cy="21920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Simple Tools and Visuals</a:t>
            </a:r>
          </a:p>
        </p:txBody>
      </p:sp>
      <p:sp>
        <p:nvSpPr>
          <p:cNvPr id="3" name="AutoShape 4" descr="Image result for mind j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ind jar"/>
          <p:cNvSpPr>
            <a:spLocks noChangeAspect="1" noChangeArrowheads="1"/>
          </p:cNvSpPr>
          <p:nvPr/>
        </p:nvSpPr>
        <p:spPr bwMode="auto">
          <a:xfrm>
            <a:off x="5284924" y="44065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mind j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044" y="4219782"/>
            <a:ext cx="1591216" cy="22196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utoShape 12" descr="Image result for blowing bub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Image result for blowing bubb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Image result for fidget tools for stude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0891" y="2435399"/>
            <a:ext cx="2245632" cy="1266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4" name="Picture 20" descr="Image result for mus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1465" y="4406536"/>
            <a:ext cx="2977385" cy="17544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8" name="Picture 24" descr="Image result for drawings of flow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4839" y="4103085"/>
            <a:ext cx="1772104" cy="1929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50" name="Picture 26" descr="Image result for exercis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V="1">
            <a:off x="4257807" y="3296914"/>
            <a:ext cx="1929122" cy="1286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a:stretch>
            <a:fillRect/>
          </a:stretch>
        </p:blipFill>
        <p:spPr>
          <a:xfrm>
            <a:off x="5891305" y="965915"/>
            <a:ext cx="2118159" cy="2617725"/>
          </a:xfrm>
          <a:prstGeom prst="rect">
            <a:avLst/>
          </a:prstGeom>
        </p:spPr>
      </p:pic>
    </p:spTree>
    <p:extLst>
      <p:ext uri="{BB962C8B-B14F-4D97-AF65-F5344CB8AC3E}">
        <p14:creationId xmlns:p14="http://schemas.microsoft.com/office/powerpoint/2010/main" val="58401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8507" y="257578"/>
            <a:ext cx="7783075" cy="5710958"/>
          </a:xfrm>
          <a:prstGeom prst="rect">
            <a:avLst/>
          </a:prstGeom>
        </p:spPr>
      </p:pic>
    </p:spTree>
    <p:extLst>
      <p:ext uri="{BB962C8B-B14F-4D97-AF65-F5344CB8AC3E}">
        <p14:creationId xmlns:p14="http://schemas.microsoft.com/office/powerpoint/2010/main" val="2604963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5" y="751114"/>
            <a:ext cx="8596668" cy="1061357"/>
          </a:xfrm>
        </p:spPr>
        <p:txBody>
          <a:bodyPr/>
          <a:lstStyle/>
          <a:p>
            <a:r>
              <a:rPr lang="en-US" dirty="0">
                <a:solidFill>
                  <a:srgbClr val="0070C0"/>
                </a:solidFill>
              </a:rPr>
              <a:t>   Know Yourself and Your Stressors</a:t>
            </a:r>
          </a:p>
        </p:txBody>
      </p:sp>
      <p:pic>
        <p:nvPicPr>
          <p:cNvPr id="2050" name="Picture 2" descr="Image result for stress">
            <a:extLst>
              <a:ext uri="{FF2B5EF4-FFF2-40B4-BE49-F238E27FC236}">
                <a16:creationId xmlns:a16="http://schemas.microsoft.com/office/drawing/2014/main" id="{691611A2-1E5B-49A6-A969-7FB45F803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71699"/>
            <a:ext cx="5009243" cy="429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64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dirty="0">
                <a:solidFill>
                  <a:srgbClr val="0070C0"/>
                </a:solidFill>
              </a:rPr>
            </a:br>
            <a:r>
              <a:rPr lang="en-US" dirty="0">
                <a:solidFill>
                  <a:srgbClr val="0070C0"/>
                </a:solidFill>
              </a:rPr>
              <a:t>How Do You Take Care of You???</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480941" y="1930400"/>
            <a:ext cx="9672823" cy="3594376"/>
          </a:xfrm>
          <a:prstGeom prst="rect">
            <a:avLst/>
          </a:prstGeom>
        </p:spPr>
      </p:pic>
    </p:spTree>
    <p:extLst>
      <p:ext uri="{BB962C8B-B14F-4D97-AF65-F5344CB8AC3E}">
        <p14:creationId xmlns:p14="http://schemas.microsoft.com/office/powerpoint/2010/main" val="240448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70" y="194857"/>
            <a:ext cx="9209359" cy="1965731"/>
          </a:xfrm>
        </p:spPr>
        <p:txBody>
          <a:bodyPr>
            <a:normAutofit fontScale="90000"/>
          </a:bodyPr>
          <a:lstStyle/>
          <a:p>
            <a:br>
              <a:rPr lang="en-US" dirty="0"/>
            </a:br>
            <a:br>
              <a:rPr lang="en-US" dirty="0"/>
            </a:br>
            <a:r>
              <a:rPr lang="en-US" dirty="0"/>
              <a:t>  </a:t>
            </a:r>
            <a:r>
              <a:rPr lang="en-US" dirty="0">
                <a:solidFill>
                  <a:srgbClr val="0070C0"/>
                </a:solidFill>
              </a:rPr>
              <a:t>The Importance of Dealing with Big Emotions</a:t>
            </a:r>
          </a:p>
        </p:txBody>
      </p:sp>
      <p:sp>
        <p:nvSpPr>
          <p:cNvPr id="3" name="Content Placeholder 2"/>
          <p:cNvSpPr>
            <a:spLocks noGrp="1"/>
          </p:cNvSpPr>
          <p:nvPr>
            <p:ph idx="1"/>
          </p:nvPr>
        </p:nvSpPr>
        <p:spPr/>
        <p:txBody>
          <a:bodyPr>
            <a:normAutofit fontScale="92500"/>
          </a:bodyPr>
          <a:lstStyle/>
          <a:p>
            <a:r>
              <a:rPr lang="en-US" sz="2800" dirty="0">
                <a:solidFill>
                  <a:schemeClr val="tx1"/>
                </a:solidFill>
              </a:rPr>
              <a:t>We first learn to regulate our emotions from caring, attached adults</a:t>
            </a:r>
          </a:p>
          <a:p>
            <a:r>
              <a:rPr lang="en-US" sz="2800" dirty="0">
                <a:solidFill>
                  <a:schemeClr val="tx1"/>
                </a:solidFill>
              </a:rPr>
              <a:t>Research consistently shows that self regulation</a:t>
            </a:r>
            <a:r>
              <a:rPr lang="en-US" sz="2800" b="1" dirty="0">
                <a:solidFill>
                  <a:schemeClr val="tx1"/>
                </a:solidFill>
              </a:rPr>
              <a:t> </a:t>
            </a:r>
            <a:r>
              <a:rPr lang="en-US" sz="2800" dirty="0">
                <a:solidFill>
                  <a:schemeClr val="tx1"/>
                </a:solidFill>
              </a:rPr>
              <a:t>skill is necessary for reliable emotional well being. </a:t>
            </a:r>
          </a:p>
          <a:p>
            <a:r>
              <a:rPr lang="en-US" sz="2800" dirty="0">
                <a:solidFill>
                  <a:schemeClr val="tx1"/>
                </a:solidFill>
              </a:rPr>
              <a:t>Behaviorally, self-regulation is the ability to act in your long-term best interest</a:t>
            </a:r>
          </a:p>
          <a:p>
            <a:r>
              <a:rPr lang="en-US" sz="2800" dirty="0">
                <a:solidFill>
                  <a:schemeClr val="tx1"/>
                </a:solidFill>
              </a:rPr>
              <a:t>Emotionally, self-regulation is the ability to calm yourself down when you're upset</a:t>
            </a:r>
            <a:r>
              <a:rPr lang="en-US" sz="2800" dirty="0">
                <a:solidFill>
                  <a:schemeClr val="tx1"/>
                </a:solidFill>
                <a:latin typeface="+mj-lt"/>
              </a:rPr>
              <a:t>.</a:t>
            </a:r>
          </a:p>
          <a:p>
            <a:pPr marL="0" indent="0">
              <a:buNone/>
            </a:pPr>
            <a:endParaRPr lang="en-US" sz="2800" dirty="0">
              <a:solidFill>
                <a:schemeClr val="tx1"/>
              </a:solidFill>
              <a:latin typeface="+mj-lt"/>
            </a:endParaRPr>
          </a:p>
        </p:txBody>
      </p:sp>
    </p:spTree>
    <p:extLst>
      <p:ext uri="{BB962C8B-B14F-4D97-AF65-F5344CB8AC3E}">
        <p14:creationId xmlns:p14="http://schemas.microsoft.com/office/powerpoint/2010/main" val="1655645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937" y="930442"/>
            <a:ext cx="9256295" cy="6524863"/>
          </a:xfrm>
          <a:prstGeom prst="rect">
            <a:avLst/>
          </a:prstGeom>
          <a:noFill/>
        </p:spPr>
        <p:txBody>
          <a:bodyPr wrap="square" rtlCol="0">
            <a:spAutoFit/>
          </a:bodyPr>
          <a:lstStyle/>
          <a:p>
            <a:pPr algn="ctr"/>
            <a:r>
              <a:rPr lang="en-US" sz="4000" b="1" dirty="0">
                <a:solidFill>
                  <a:schemeClr val="accent2"/>
                </a:solidFill>
              </a:rPr>
              <a:t>RESOURCES</a:t>
            </a:r>
          </a:p>
          <a:p>
            <a:r>
              <a:rPr lang="en-US" u="sng" dirty="0"/>
              <a:t>Raising a Secure Child</a:t>
            </a:r>
            <a:r>
              <a:rPr lang="en-US" dirty="0"/>
              <a:t> by Kenneth Hoffman</a:t>
            </a:r>
          </a:p>
          <a:p>
            <a:r>
              <a:rPr lang="en-US" u="sng" dirty="0"/>
              <a:t>Rest Play Grow</a:t>
            </a:r>
            <a:r>
              <a:rPr lang="en-US" dirty="0"/>
              <a:t> by Deb McNamara</a:t>
            </a:r>
          </a:p>
          <a:p>
            <a:r>
              <a:rPr lang="en-US" u="sng" dirty="0"/>
              <a:t>Positive Parenting</a:t>
            </a:r>
            <a:r>
              <a:rPr lang="en-US" dirty="0"/>
              <a:t> by Rebecca </a:t>
            </a:r>
            <a:r>
              <a:rPr lang="en-US" dirty="0" err="1"/>
              <a:t>Eanes</a:t>
            </a:r>
            <a:endParaRPr lang="en-US" dirty="0"/>
          </a:p>
          <a:p>
            <a:r>
              <a:rPr lang="en-US" u="sng" dirty="0"/>
              <a:t>Hold Onto Your Kids </a:t>
            </a:r>
            <a:r>
              <a:rPr lang="en-US" dirty="0"/>
              <a:t>by Dr. Gordon Neufeld</a:t>
            </a:r>
          </a:p>
          <a:p>
            <a:r>
              <a:rPr lang="en-US" u="sng" dirty="0"/>
              <a:t>Parenting With Love and Logic </a:t>
            </a:r>
            <a:r>
              <a:rPr lang="en-US" dirty="0"/>
              <a:t>by Foster W. Cline</a:t>
            </a:r>
          </a:p>
          <a:p>
            <a:r>
              <a:rPr lang="en-US" u="sng" dirty="0"/>
              <a:t>The Conscious Parent </a:t>
            </a:r>
            <a:r>
              <a:rPr lang="en-US" dirty="0"/>
              <a:t>by </a:t>
            </a:r>
            <a:r>
              <a:rPr lang="en-US" dirty="0" err="1"/>
              <a:t>Shefali</a:t>
            </a:r>
            <a:r>
              <a:rPr lang="en-US" dirty="0"/>
              <a:t> </a:t>
            </a:r>
            <a:r>
              <a:rPr lang="en-US" dirty="0" err="1"/>
              <a:t>Tsabary</a:t>
            </a:r>
            <a:endParaRPr lang="en-US" dirty="0"/>
          </a:p>
          <a:p>
            <a:r>
              <a:rPr lang="en-US" u="sng" dirty="0"/>
              <a:t>Between Parent and Child </a:t>
            </a:r>
            <a:r>
              <a:rPr lang="en-US" dirty="0"/>
              <a:t>by Haim G. </a:t>
            </a:r>
            <a:r>
              <a:rPr lang="en-US" dirty="0" err="1"/>
              <a:t>Ginott</a:t>
            </a:r>
            <a:endParaRPr lang="en-US" dirty="0"/>
          </a:p>
          <a:p>
            <a:r>
              <a:rPr lang="en-US" u="sng" dirty="0"/>
              <a:t>The Whole Brain Child </a:t>
            </a:r>
            <a:r>
              <a:rPr lang="en-US" dirty="0"/>
              <a:t>by Daniel J. Siegel</a:t>
            </a:r>
          </a:p>
          <a:p>
            <a:r>
              <a:rPr lang="en-US" u="sng" dirty="0"/>
              <a:t>The Opposite of Worry</a:t>
            </a:r>
            <a:r>
              <a:rPr lang="en-US" dirty="0"/>
              <a:t> by Lawrence J. Cohen</a:t>
            </a:r>
          </a:p>
          <a:p>
            <a:r>
              <a:rPr lang="en-US" u="sng" dirty="0"/>
              <a:t>Anxious Kids, Anxious Parents </a:t>
            </a:r>
            <a:r>
              <a:rPr lang="en-US" dirty="0"/>
              <a:t>by Lynn Lyons and R. Reid Wilson</a:t>
            </a:r>
          </a:p>
          <a:p>
            <a:r>
              <a:rPr lang="en-US" dirty="0"/>
              <a:t> </a:t>
            </a:r>
          </a:p>
          <a:p>
            <a:r>
              <a:rPr lang="en-US" b="1" u="sng" dirty="0"/>
              <a:t>Blogs/Websites</a:t>
            </a:r>
            <a:endParaRPr lang="en-US" dirty="0"/>
          </a:p>
          <a:p>
            <a:r>
              <a:rPr lang="en-US" dirty="0"/>
              <a:t> </a:t>
            </a:r>
          </a:p>
          <a:p>
            <a:r>
              <a:rPr lang="en-US" dirty="0"/>
              <a:t>The Neufeld Institute </a:t>
            </a:r>
          </a:p>
          <a:p>
            <a:r>
              <a:rPr lang="en-US" dirty="0"/>
              <a:t>Parenting From The Heart</a:t>
            </a:r>
          </a:p>
          <a:p>
            <a:r>
              <a:rPr lang="en-US" dirty="0"/>
              <a:t>Nurture and Thrive – Parenting and Child Development</a:t>
            </a:r>
          </a:p>
          <a:p>
            <a:r>
              <a:rPr lang="en-US" dirty="0"/>
              <a:t>Positive Parenting Solutions</a:t>
            </a:r>
          </a:p>
          <a:p>
            <a:r>
              <a:rPr lang="en-US" dirty="0"/>
              <a:t>Aha! Parenting</a:t>
            </a:r>
          </a:p>
          <a:p>
            <a:r>
              <a:rPr lang="en-US" dirty="0"/>
              <a:t>The Daily Parent</a:t>
            </a:r>
          </a:p>
          <a:p>
            <a:r>
              <a:rPr lang="en-US" dirty="0"/>
              <a:t> </a:t>
            </a:r>
          </a:p>
          <a:p>
            <a:r>
              <a:rPr lang="en-US" dirty="0"/>
              <a:t> </a:t>
            </a:r>
          </a:p>
        </p:txBody>
      </p:sp>
    </p:spTree>
    <p:extLst>
      <p:ext uri="{BB962C8B-B14F-4D97-AF65-F5344CB8AC3E}">
        <p14:creationId xmlns:p14="http://schemas.microsoft.com/office/powerpoint/2010/main" val="954213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00CC-CB93-4C8E-81D1-7CFB9DE0EFB4}"/>
              </a:ext>
            </a:extLst>
          </p:cNvPr>
          <p:cNvSpPr>
            <a:spLocks noGrp="1"/>
          </p:cNvSpPr>
          <p:nvPr>
            <p:ph type="title"/>
          </p:nvPr>
        </p:nvSpPr>
        <p:spPr>
          <a:xfrm>
            <a:off x="574303" y="292561"/>
            <a:ext cx="8596668" cy="1320800"/>
          </a:xfrm>
        </p:spPr>
        <p:txBody>
          <a:bodyPr/>
          <a:lstStyle/>
          <a:p>
            <a:br>
              <a:rPr lang="en-US" dirty="0">
                <a:solidFill>
                  <a:srgbClr val="0070C0"/>
                </a:solidFill>
              </a:rPr>
            </a:br>
            <a:r>
              <a:rPr lang="en-US" dirty="0">
                <a:solidFill>
                  <a:srgbClr val="0070C0"/>
                </a:solidFill>
              </a:rPr>
              <a:t>   </a:t>
            </a:r>
            <a:r>
              <a:rPr lang="en-US">
                <a:solidFill>
                  <a:srgbClr val="0070C0"/>
                </a:solidFill>
              </a:rPr>
              <a:t>Questions …</a:t>
            </a:r>
            <a:endParaRPr lang="en-US" dirty="0">
              <a:solidFill>
                <a:srgbClr val="0070C0"/>
              </a:solidFill>
            </a:endParaRPr>
          </a:p>
        </p:txBody>
      </p:sp>
      <p:sp>
        <p:nvSpPr>
          <p:cNvPr id="3" name="Content Placeholder 2">
            <a:extLst>
              <a:ext uri="{FF2B5EF4-FFF2-40B4-BE49-F238E27FC236}">
                <a16:creationId xmlns:a16="http://schemas.microsoft.com/office/drawing/2014/main" id="{12B4DE6C-B5F6-46C0-BB24-F89B957ED820}"/>
              </a:ext>
            </a:extLst>
          </p:cNvPr>
          <p:cNvSpPr>
            <a:spLocks noGrp="1"/>
          </p:cNvSpPr>
          <p:nvPr>
            <p:ph idx="1"/>
          </p:nvPr>
        </p:nvSpPr>
        <p:spPr/>
        <p:txBody>
          <a:bodyPr/>
          <a:lstStyle/>
          <a:p>
            <a:endParaRPr lang="en-US" dirty="0"/>
          </a:p>
          <a:p>
            <a:endParaRPr lang="en-US" dirty="0"/>
          </a:p>
          <a:p>
            <a:endParaRPr lang="en-US" dirty="0"/>
          </a:p>
          <a:p>
            <a:endParaRPr lang="en-US" dirty="0"/>
          </a:p>
        </p:txBody>
      </p:sp>
      <p:pic>
        <p:nvPicPr>
          <p:cNvPr id="4" name="Picture 2" descr="Image result for feelings are like waves">
            <a:extLst>
              <a:ext uri="{FF2B5EF4-FFF2-40B4-BE49-F238E27FC236}">
                <a16:creationId xmlns:a16="http://schemas.microsoft.com/office/drawing/2014/main" id="{2C7F66CB-B4FA-419B-A7E4-7EF497CF7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204" y="1613361"/>
            <a:ext cx="5601137" cy="401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4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BF86-8A4A-4D82-A7DD-26805E68DE9B}"/>
              </a:ext>
            </a:extLst>
          </p:cNvPr>
          <p:cNvSpPr>
            <a:spLocks noGrp="1"/>
          </p:cNvSpPr>
          <p:nvPr>
            <p:ph type="title"/>
          </p:nvPr>
        </p:nvSpPr>
        <p:spPr/>
        <p:txBody>
          <a:bodyPr>
            <a:normAutofit/>
          </a:bodyPr>
          <a:lstStyle/>
          <a:p>
            <a:br>
              <a:rPr lang="en-US" sz="4000" dirty="0">
                <a:solidFill>
                  <a:srgbClr val="0070C0"/>
                </a:solidFill>
              </a:rPr>
            </a:br>
            <a:r>
              <a:rPr lang="en-US" sz="4000" dirty="0">
                <a:solidFill>
                  <a:srgbClr val="0070C0"/>
                </a:solidFill>
              </a:rPr>
              <a:t>Misbehavior vs Meltdown</a:t>
            </a:r>
          </a:p>
        </p:txBody>
      </p:sp>
      <p:sp>
        <p:nvSpPr>
          <p:cNvPr id="3" name="Content Placeholder 2">
            <a:extLst>
              <a:ext uri="{FF2B5EF4-FFF2-40B4-BE49-F238E27FC236}">
                <a16:creationId xmlns:a16="http://schemas.microsoft.com/office/drawing/2014/main" id="{4F9D1166-7DFA-416B-98A8-079A81A75117}"/>
              </a:ext>
            </a:extLst>
          </p:cNvPr>
          <p:cNvSpPr>
            <a:spLocks noGrp="1"/>
          </p:cNvSpPr>
          <p:nvPr>
            <p:ph idx="1"/>
          </p:nvPr>
        </p:nvSpPr>
        <p:spPr/>
        <p:txBody>
          <a:bodyPr/>
          <a:lstStyle/>
          <a:p>
            <a:endParaRPr lang="en-US" dirty="0"/>
          </a:p>
          <a:p>
            <a:r>
              <a:rPr lang="en-US" sz="2400" dirty="0"/>
              <a:t>A misbehavior is easily redirected</a:t>
            </a:r>
          </a:p>
          <a:p>
            <a:r>
              <a:rPr lang="en-US" sz="2400" b="1" dirty="0" err="1"/>
              <a:t>Misbehaviour</a:t>
            </a:r>
            <a:r>
              <a:rPr lang="en-US" sz="2400" dirty="0"/>
              <a:t> is when the child is fully aware of what he was doing </a:t>
            </a:r>
            <a:r>
              <a:rPr lang="en-US" sz="2400" b="1" dirty="0"/>
              <a:t>and</a:t>
            </a:r>
            <a:r>
              <a:rPr lang="en-US" sz="2400" dirty="0"/>
              <a:t> that he should not have been doing it. </a:t>
            </a:r>
            <a:r>
              <a:rPr lang="en-US" sz="2400" b="1" dirty="0"/>
              <a:t>And</a:t>
            </a:r>
            <a:r>
              <a:rPr lang="en-US" sz="2400" dirty="0"/>
              <a:t> it means it was within the child's capacity to have acted differently. ... In </a:t>
            </a:r>
            <a:r>
              <a:rPr lang="en-US" sz="2400" b="1" dirty="0"/>
              <a:t>stress </a:t>
            </a:r>
            <a:r>
              <a:rPr lang="en-US" sz="2400" b="1" dirty="0" err="1"/>
              <a:t>behaviour</a:t>
            </a:r>
            <a:r>
              <a:rPr lang="en-US" sz="2400" dirty="0"/>
              <a:t>, the child is not actually choosing, but reacting (Stuart </a:t>
            </a:r>
            <a:r>
              <a:rPr lang="en-US" sz="2400" dirty="0" err="1"/>
              <a:t>Shanker</a:t>
            </a:r>
            <a:r>
              <a:rPr lang="en-US" sz="2400" dirty="0"/>
              <a:t>)</a:t>
            </a:r>
          </a:p>
          <a:p>
            <a:r>
              <a:rPr lang="en-US" sz="2400" dirty="0"/>
              <a:t>Meltdown has nervous system/stress response</a:t>
            </a:r>
          </a:p>
        </p:txBody>
      </p:sp>
    </p:spTree>
    <p:extLst>
      <p:ext uri="{BB962C8B-B14F-4D97-AF65-F5344CB8AC3E}">
        <p14:creationId xmlns:p14="http://schemas.microsoft.com/office/powerpoint/2010/main" val="381944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0070C0"/>
                </a:solidFill>
              </a:rPr>
              <a:t>The Stress Response</a:t>
            </a:r>
            <a:br>
              <a:rPr lang="en-US" dirty="0">
                <a:solidFill>
                  <a:srgbClr val="0070C0"/>
                </a:solidFill>
              </a:rPr>
            </a:br>
            <a:br>
              <a:rPr lang="en-US" dirty="0">
                <a:solidFill>
                  <a:srgbClr val="0070C0"/>
                </a:solidFill>
              </a:rPr>
            </a:br>
            <a:r>
              <a:rPr lang="en-US" dirty="0">
                <a:solidFill>
                  <a:schemeClr val="tx1"/>
                </a:solidFill>
              </a:rPr>
              <a:t>What is Really Going On?</a:t>
            </a:r>
          </a:p>
        </p:txBody>
      </p:sp>
    </p:spTree>
    <p:extLst>
      <p:ext uri="{BB962C8B-B14F-4D97-AF65-F5344CB8AC3E}">
        <p14:creationId xmlns:p14="http://schemas.microsoft.com/office/powerpoint/2010/main" val="378372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BIG EMOTIONS</a:t>
            </a:r>
            <a:br>
              <a:rPr lang="en-US" dirty="0">
                <a:solidFill>
                  <a:srgbClr val="0070C0"/>
                </a:solidFill>
              </a:rPr>
            </a:br>
            <a:r>
              <a:rPr lang="en-US" dirty="0">
                <a:solidFill>
                  <a:srgbClr val="0070C0"/>
                </a:solidFill>
              </a:rPr>
              <a:t>Fight / Flight/ Freeze Response</a:t>
            </a:r>
          </a:p>
        </p:txBody>
      </p:sp>
      <p:sp>
        <p:nvSpPr>
          <p:cNvPr id="3" name="Content Placeholder 2"/>
          <p:cNvSpPr>
            <a:spLocks noGrp="1"/>
          </p:cNvSpPr>
          <p:nvPr>
            <p:ph idx="1"/>
          </p:nvPr>
        </p:nvSpPr>
        <p:spPr/>
        <p:txBody>
          <a:bodyPr>
            <a:normAutofit/>
          </a:bodyPr>
          <a:lstStyle/>
          <a:p>
            <a:r>
              <a:rPr lang="en-US" sz="3600" dirty="0"/>
              <a:t>The fight-flight-freeze response is a physiological reaction that occurs in response to a perceived:</a:t>
            </a:r>
          </a:p>
          <a:p>
            <a:pPr lvl="3">
              <a:buFont typeface="Wingdings" panose="05000000000000000000" pitchFamily="2" charset="2"/>
              <a:buChar char="v"/>
            </a:pPr>
            <a:r>
              <a:rPr lang="en-US" sz="3200" dirty="0"/>
              <a:t>harmful event</a:t>
            </a:r>
          </a:p>
          <a:p>
            <a:pPr lvl="3">
              <a:buFont typeface="Wingdings" panose="05000000000000000000" pitchFamily="2" charset="2"/>
              <a:buChar char="v"/>
            </a:pPr>
            <a:r>
              <a:rPr lang="en-US" sz="3200" dirty="0"/>
              <a:t>attack</a:t>
            </a:r>
          </a:p>
          <a:p>
            <a:pPr lvl="3">
              <a:buFont typeface="Wingdings" panose="05000000000000000000" pitchFamily="2" charset="2"/>
              <a:buChar char="v"/>
            </a:pPr>
            <a:r>
              <a:rPr lang="en-US" sz="3200" dirty="0"/>
              <a:t>threat to survival</a:t>
            </a:r>
          </a:p>
        </p:txBody>
      </p:sp>
      <p:pic>
        <p:nvPicPr>
          <p:cNvPr id="4" name="Shape 312"/>
          <p:cNvPicPr preferRelativeResize="0"/>
          <p:nvPr/>
        </p:nvPicPr>
        <p:blipFill rotWithShape="1">
          <a:blip r:embed="rId3">
            <a:alphaModFix/>
          </a:blip>
          <a:srcRect/>
          <a:stretch/>
        </p:blipFill>
        <p:spPr>
          <a:xfrm>
            <a:off x="8236906" y="1202544"/>
            <a:ext cx="1662067" cy="1279013"/>
          </a:xfrm>
          <a:prstGeom prst="rect">
            <a:avLst/>
          </a:prstGeom>
          <a:ln>
            <a:noFill/>
          </a:ln>
          <a:effectLst>
            <a:softEdge rad="112500"/>
          </a:effectLst>
        </p:spPr>
      </p:pic>
    </p:spTree>
    <p:extLst>
      <p:ext uri="{BB962C8B-B14F-4D97-AF65-F5344CB8AC3E}">
        <p14:creationId xmlns:p14="http://schemas.microsoft.com/office/powerpoint/2010/main" val="99135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704" y="744768"/>
            <a:ext cx="9601196" cy="1415821"/>
          </a:xfrm>
        </p:spPr>
        <p:txBody>
          <a:bodyPr>
            <a:normAutofit/>
          </a:bodyPr>
          <a:lstStyle/>
          <a:p>
            <a:br>
              <a:rPr lang="en-US" dirty="0"/>
            </a:br>
            <a:r>
              <a:rPr lang="en-US" dirty="0">
                <a:solidFill>
                  <a:srgbClr val="0070C0"/>
                </a:solidFill>
              </a:rPr>
              <a:t>FIGHT FLIGHT FREEZE</a:t>
            </a:r>
          </a:p>
        </p:txBody>
      </p:sp>
      <p:sp>
        <p:nvSpPr>
          <p:cNvPr id="3" name="Content Placeholder 2"/>
          <p:cNvSpPr>
            <a:spLocks noGrp="1"/>
          </p:cNvSpPr>
          <p:nvPr>
            <p:ph idx="1"/>
          </p:nvPr>
        </p:nvSpPr>
        <p:spPr/>
        <p:txBody>
          <a:bodyPr>
            <a:normAutofit lnSpcReduction="10000"/>
          </a:bodyPr>
          <a:lstStyle/>
          <a:p>
            <a:r>
              <a:rPr lang="en-US" sz="2800" b="1" dirty="0"/>
              <a:t>Fight</a:t>
            </a:r>
            <a:r>
              <a:rPr lang="en-US" sz="2800" dirty="0"/>
              <a:t>, </a:t>
            </a:r>
            <a:r>
              <a:rPr lang="en-US" sz="2800" b="1" dirty="0"/>
              <a:t>Flight</a:t>
            </a:r>
            <a:r>
              <a:rPr lang="en-US" sz="2800" dirty="0"/>
              <a:t>  Response to Stress. ... It's now called the </a:t>
            </a:r>
            <a:r>
              <a:rPr lang="en-US" sz="2800" b="1" dirty="0"/>
              <a:t>fight</a:t>
            </a:r>
            <a:r>
              <a:rPr lang="en-US" sz="2800" dirty="0"/>
              <a:t>, </a:t>
            </a:r>
            <a:r>
              <a:rPr lang="en-US" sz="2800" b="1" dirty="0"/>
              <a:t>flight</a:t>
            </a:r>
            <a:r>
              <a:rPr lang="en-US" sz="2800" dirty="0"/>
              <a:t> or </a:t>
            </a:r>
            <a:r>
              <a:rPr lang="en-US" sz="2800" b="1" dirty="0"/>
              <a:t>freeze</a:t>
            </a:r>
            <a:r>
              <a:rPr lang="en-US" sz="2800" dirty="0"/>
              <a:t> response. Stress experts around the world are adding the word </a:t>
            </a:r>
            <a:r>
              <a:rPr lang="en-US" sz="2800" b="1" dirty="0"/>
              <a:t>freeze</a:t>
            </a:r>
            <a:r>
              <a:rPr lang="en-US" sz="2800" dirty="0"/>
              <a:t> to the name in deference to the fact that instead of </a:t>
            </a:r>
            <a:r>
              <a:rPr lang="en-US" sz="2800" b="1" dirty="0"/>
              <a:t>fighting</a:t>
            </a:r>
            <a:r>
              <a:rPr lang="en-US" sz="2800" dirty="0"/>
              <a:t> or fleeing, sometimes we tend to </a:t>
            </a:r>
            <a:r>
              <a:rPr lang="en-US" sz="2800" b="1" dirty="0"/>
              <a:t>freeze</a:t>
            </a:r>
            <a:r>
              <a:rPr lang="en-US" sz="2800" dirty="0"/>
              <a:t> (like a deer in the headlights) in traumatic situations. </a:t>
            </a:r>
          </a:p>
          <a:p>
            <a:r>
              <a:rPr lang="en-US" sz="2800" dirty="0"/>
              <a:t>Necessary for dangerous situations but thoughts can trick us!! </a:t>
            </a:r>
          </a:p>
        </p:txBody>
      </p:sp>
    </p:spTree>
    <p:extLst>
      <p:ext uri="{BB962C8B-B14F-4D97-AF65-F5344CB8AC3E}">
        <p14:creationId xmlns:p14="http://schemas.microsoft.com/office/powerpoint/2010/main" val="176293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977" y="515153"/>
            <a:ext cx="8441597" cy="5901689"/>
          </a:xfrm>
        </p:spPr>
        <p:txBody>
          <a:bodyPr>
            <a:normAutofit/>
          </a:bodyPr>
          <a:lstStyle/>
          <a:p>
            <a:r>
              <a:rPr lang="en-US" dirty="0"/>
              <a:t>             </a:t>
            </a:r>
            <a:r>
              <a:rPr lang="en-US" dirty="0">
                <a:solidFill>
                  <a:srgbClr val="0070C0"/>
                </a:solidFill>
              </a:rPr>
              <a:t>What is Going On?</a:t>
            </a:r>
            <a:br>
              <a:rPr lang="en-US" dirty="0">
                <a:solidFill>
                  <a:srgbClr val="0070C0"/>
                </a:solidFill>
              </a:rPr>
            </a:br>
            <a:r>
              <a:rPr lang="en-US" dirty="0">
                <a:solidFill>
                  <a:srgbClr val="0070C0"/>
                </a:solidFill>
              </a:rPr>
              <a:t>       Upstairs      VS    Downstairs </a:t>
            </a:r>
            <a:br>
              <a:rPr lang="en-US" dirty="0">
                <a:solidFill>
                  <a:srgbClr val="0070C0"/>
                </a:solidFill>
              </a:rPr>
            </a:br>
            <a:r>
              <a:rPr lang="en-US" dirty="0">
                <a:solidFill>
                  <a:srgbClr val="0070C0"/>
                </a:solidFill>
              </a:rPr>
              <a:t>                       BRAIN</a:t>
            </a:r>
            <a:br>
              <a:rPr lang="en-US" dirty="0">
                <a:solidFill>
                  <a:srgbClr val="0070C0"/>
                </a:solidFill>
              </a:rPr>
            </a:br>
            <a:br>
              <a:rPr lang="en-US" dirty="0">
                <a:solidFill>
                  <a:srgbClr val="0070C0"/>
                </a:solidFill>
              </a:rPr>
            </a:br>
            <a:endParaRPr lang="en-US"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663" y="2145631"/>
            <a:ext cx="5823284" cy="4459705"/>
          </a:xfrm>
          <a:prstGeom prst="rect">
            <a:avLst/>
          </a:prstGeom>
        </p:spPr>
      </p:pic>
    </p:spTree>
    <p:extLst>
      <p:ext uri="{BB962C8B-B14F-4D97-AF65-F5344CB8AC3E}">
        <p14:creationId xmlns:p14="http://schemas.microsoft.com/office/powerpoint/2010/main" val="131043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552" y="568345"/>
            <a:ext cx="8441597" cy="1939724"/>
          </a:xfrm>
        </p:spPr>
        <p:txBody>
          <a:bodyPr/>
          <a:lstStyle/>
          <a:p>
            <a:r>
              <a:rPr lang="en-US" dirty="0"/>
              <a:t>  </a:t>
            </a:r>
            <a:br>
              <a:rPr lang="en-US" dirty="0"/>
            </a:br>
            <a:br>
              <a:rPr lang="en-US" dirty="0"/>
            </a:br>
            <a:r>
              <a:rPr lang="en-US" dirty="0">
                <a:solidFill>
                  <a:srgbClr val="0070C0"/>
                </a:solidFill>
              </a:rPr>
              <a:t>Upstairs vs. Downstairs Brain</a:t>
            </a:r>
          </a:p>
        </p:txBody>
      </p:sp>
      <p:sp>
        <p:nvSpPr>
          <p:cNvPr id="3" name="Content Placeholder 2"/>
          <p:cNvSpPr>
            <a:spLocks noGrp="1"/>
          </p:cNvSpPr>
          <p:nvPr>
            <p:ph idx="1"/>
          </p:nvPr>
        </p:nvSpPr>
        <p:spPr>
          <a:xfrm>
            <a:off x="1306287" y="2508069"/>
            <a:ext cx="9666514" cy="3581835"/>
          </a:xfrm>
        </p:spPr>
        <p:txBody>
          <a:bodyPr>
            <a:noAutofit/>
          </a:bodyPr>
          <a:lstStyle/>
          <a:p>
            <a:r>
              <a:rPr lang="en-US" sz="2400" dirty="0"/>
              <a:t>The </a:t>
            </a:r>
            <a:r>
              <a:rPr lang="en-US" sz="2400" b="1" dirty="0"/>
              <a:t>downstairs </a:t>
            </a:r>
            <a:r>
              <a:rPr lang="en-US" sz="2400" dirty="0"/>
              <a:t>brain is the reptilian or survival part of the brain that acts out of instinct.  This is the area of the brain responsible for breathing, blinking, fight or flight reactions, and the big emotions like anger or fear. </a:t>
            </a:r>
          </a:p>
          <a:p>
            <a:r>
              <a:rPr lang="en-US" sz="2400" dirty="0"/>
              <a:t>The </a:t>
            </a:r>
            <a:r>
              <a:rPr lang="en-US" sz="2400" b="1" dirty="0"/>
              <a:t>thinking </a:t>
            </a:r>
            <a:r>
              <a:rPr lang="en-US" sz="2400" dirty="0"/>
              <a:t>brain or learning brain controls higher-order thinking such as imagining, planning, decision making and analytical thinking. </a:t>
            </a:r>
          </a:p>
          <a:p>
            <a:r>
              <a:rPr lang="en-US" sz="2400" dirty="0"/>
              <a:t>When the </a:t>
            </a:r>
            <a:r>
              <a:rPr lang="en-US" sz="2400" b="1" dirty="0"/>
              <a:t>thinking</a:t>
            </a:r>
            <a:r>
              <a:rPr lang="en-US" sz="2400" dirty="0"/>
              <a:t> brain is functioning well, one can regulate emotions and think before acting</a:t>
            </a:r>
          </a:p>
        </p:txBody>
      </p:sp>
    </p:spTree>
    <p:extLst>
      <p:ext uri="{BB962C8B-B14F-4D97-AF65-F5344CB8AC3E}">
        <p14:creationId xmlns:p14="http://schemas.microsoft.com/office/powerpoint/2010/main" val="14133769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D2BE868544244CA37E7A5BEC88D0DD" ma:contentTypeVersion="1" ma:contentTypeDescription="Create a new document." ma:contentTypeScope="" ma:versionID="ecf73fe11100218615f8c0af4d9d3db5">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7969F-881B-4953-A844-416EB6F4538C}"/>
</file>

<file path=customXml/itemProps2.xml><?xml version="1.0" encoding="utf-8"?>
<ds:datastoreItem xmlns:ds="http://schemas.openxmlformats.org/officeDocument/2006/customXml" ds:itemID="{E79F1DE3-2F6F-45E9-AFF0-634D1D8D2259}"/>
</file>

<file path=customXml/itemProps3.xml><?xml version="1.0" encoding="utf-8"?>
<ds:datastoreItem xmlns:ds="http://schemas.openxmlformats.org/officeDocument/2006/customXml" ds:itemID="{C71C08B3-D834-4FAC-93F0-7A7299DD8AD3}"/>
</file>

<file path=docProps/app.xml><?xml version="1.0" encoding="utf-8"?>
<Properties xmlns="http://schemas.openxmlformats.org/officeDocument/2006/extended-properties" xmlns:vt="http://schemas.openxmlformats.org/officeDocument/2006/docPropsVTypes">
  <Template>Facet</Template>
  <TotalTime>1848</TotalTime>
  <Words>1550</Words>
  <Application>Microsoft Office PowerPoint</Application>
  <PresentationFormat>Widescreen</PresentationFormat>
  <Paragraphs>233</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Trebuchet MS</vt:lpstr>
      <vt:lpstr>Wingdings</vt:lpstr>
      <vt:lpstr>Wingdings 3</vt:lpstr>
      <vt:lpstr>Facet</vt:lpstr>
      <vt:lpstr>  Dealing with Big Emotions  Brain Based Strategies to Deal with  Stress,  Anxiety and Meltdowns</vt:lpstr>
      <vt:lpstr> Introductions: Nola Hedstrom-Beblow and Lori Fender</vt:lpstr>
      <vt:lpstr>    The Importance of Dealing with Big Emotions</vt:lpstr>
      <vt:lpstr> Misbehavior vs Meltdown</vt:lpstr>
      <vt:lpstr>The Stress Response  What is Really Going On?</vt:lpstr>
      <vt:lpstr>BIG EMOTIONS Fight / Flight/ Freeze Response</vt:lpstr>
      <vt:lpstr> FIGHT FLIGHT FREEZE</vt:lpstr>
      <vt:lpstr>             What is Going On?        Upstairs      VS    Downstairs                         BRAIN  </vt:lpstr>
      <vt:lpstr>    Upstairs vs. Downstairs Brain</vt:lpstr>
      <vt:lpstr>  Hand Model of the Brain</vt:lpstr>
      <vt:lpstr> Flipping Your Lid           </vt:lpstr>
      <vt:lpstr>What Do We See?</vt:lpstr>
      <vt:lpstr>What Big People Need to Know</vt:lpstr>
      <vt:lpstr>Being With Big Emotions –Video </vt:lpstr>
      <vt:lpstr>Regulate Through Connection</vt:lpstr>
      <vt:lpstr>Be a Detective </vt:lpstr>
      <vt:lpstr> Child Development</vt:lpstr>
      <vt:lpstr>PowerPoint Presentation</vt:lpstr>
      <vt:lpstr>Linking: Thinking, Feeling, Behaviour….</vt:lpstr>
      <vt:lpstr> What Kids Need to Know</vt:lpstr>
      <vt:lpstr> Understanding Big Emotions</vt:lpstr>
      <vt:lpstr>      Feelings and Sensations in the Body</vt:lpstr>
      <vt:lpstr>Brain and Body “Expected” Responses</vt:lpstr>
      <vt:lpstr>PowerPoint Presentation</vt:lpstr>
      <vt:lpstr>PowerPoint Presentation</vt:lpstr>
      <vt:lpstr>Simple Tools and Visuals</vt:lpstr>
      <vt:lpstr>PowerPoint Presentation</vt:lpstr>
      <vt:lpstr>   Know Yourself and Your Stressors</vt:lpstr>
      <vt:lpstr> How Do You Take Care of You???</vt:lpstr>
      <vt:lpstr>PowerPoint Presentation</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 Hedstrom-Beblow</dc:creator>
  <cp:lastModifiedBy>Linda Oliver</cp:lastModifiedBy>
  <cp:revision>125</cp:revision>
  <cp:lastPrinted>2020-02-24T20:24:33Z</cp:lastPrinted>
  <dcterms:created xsi:type="dcterms:W3CDTF">2019-01-12T21:46:09Z</dcterms:created>
  <dcterms:modified xsi:type="dcterms:W3CDTF">2020-02-28T21:45:20Z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0x01010016D2BE868544244CA37E7A5BEC88D0DD</vt:lpwstr>
  </property>
</Properties>
</file>